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4E865-0E9E-4AC4-B9CD-B1D523942B31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D908E-F9FD-482D-8137-3E241CB788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83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1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76336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60425" indent="-3286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2397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54200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384425" indent="-263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416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988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560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13225" indent="-2635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B16931-CB68-42FB-AD40-DBC484305B4A}" type="slidenum">
              <a:rPr lang="ru-RU" altLang="ru-RU" sz="1400" smtClean="0"/>
              <a:pPr>
                <a:spcBef>
                  <a:spcPct val="0"/>
                </a:spcBef>
              </a:pPr>
              <a:t>2</a:t>
            </a:fld>
            <a:endParaRPr lang="ru-RU" altLang="ru-RU" sz="1400"/>
          </a:p>
        </p:txBody>
      </p:sp>
    </p:spTree>
    <p:extLst>
      <p:ext uri="{BB962C8B-B14F-4D97-AF65-F5344CB8AC3E}">
        <p14:creationId xmlns:p14="http://schemas.microsoft.com/office/powerpoint/2010/main" val="3623195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37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5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596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38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77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8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7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8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14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469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5D92D-AFDE-489B-A4DD-E1E2D96A30FD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353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5D92D-AFDE-489B-A4DD-E1E2D96A30FD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759C9-48FC-40BB-8119-51C1C7B5B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6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Отчет руководства о результатах финансово-хозяйственной деятельности  (MD&amp;A) и исполнении ключевых КПД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0" name="TextBox 8"/>
          <p:cNvSpPr txBox="1">
            <a:spLocks noChangeArrowheads="1"/>
          </p:cNvSpPr>
          <p:nvPr/>
        </p:nvSpPr>
        <p:spPr bwMode="auto">
          <a:xfrm>
            <a:off x="10848181" y="415925"/>
            <a:ext cx="111601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100" b="1" dirty="0">
                <a:latin typeface="+mj-lt"/>
              </a:rPr>
              <a:t>млн. тенге</a:t>
            </a:r>
          </a:p>
        </p:txBody>
      </p:sp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Текст 2">
            <a:extLst>
              <a:ext uri="{FF2B5EF4-FFF2-40B4-BE49-F238E27FC236}">
                <a16:creationId xmlns:a16="http://schemas.microsoft.com/office/drawing/2014/main" id="{C025C2A1-3313-42D3-90BD-9C0A3C91FEFA}"/>
              </a:ext>
            </a:extLst>
          </p:cNvPr>
          <p:cNvSpPr txBox="1">
            <a:spLocks/>
          </p:cNvSpPr>
          <p:nvPr/>
        </p:nvSpPr>
        <p:spPr bwMode="auto">
          <a:xfrm>
            <a:off x="184944" y="4984368"/>
            <a:ext cx="11822112" cy="180219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342900" indent="-3429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742950" indent="-3429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Доходы от реализации продукции за 9 месяцев 2026 года составили 2 072,75 млн. тенге, что выше аналогичного прошлого года за счет увеличения стоимости услуг на индекс инфляции, а также заключения новых доходных договоров с ТОО «</a:t>
            </a:r>
            <a:r>
              <a:rPr lang="ru-RU" altLang="ru-RU" sz="1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Кокшетауская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 ТЭЦ», ТОО «</a:t>
            </a:r>
            <a:r>
              <a:rPr lang="ru-RU" altLang="ru-RU" sz="1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Өскемен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 Энерго», ТОО «Семей Энерго».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Себестоимость за 9 месяцев 2026 года составила 1 646,1 млн. тенге за счет увеличение должностных окладов на 10,0% и увеличения амортизационных отчислений в связи вводом в эксплуатацию новых ИТ-проектов: СУИП, ПАК2. 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Общие и админ. расходы за 9 месяцев 2026 года составили 280,70 млн. тенге за счет увеличение должностных окладов АУП на 10,0%.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en-US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EBITDA </a:t>
            </a: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за 9 месяцев 2026 года составила 418,02 млн. тенге.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r>
              <a:rPr lang="ru-RU" altLang="ru-RU" sz="1000" dirty="0">
                <a:solidFill>
                  <a:srgbClr val="002060"/>
                </a:solidFill>
                <a:latin typeface="Arial" charset="0"/>
                <a:cs typeface="Arial" charset="0"/>
              </a:rPr>
              <a:t>Итоговая прибыль за 9 месяцев 2026 года составила 1,21 млн. тенге. </a:t>
            </a: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10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342900"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9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lvl="2"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  <a:buSzPct val="90000"/>
              <a:buFont typeface="Wingdings 2" pitchFamily="18" charset="2"/>
              <a:buChar char=""/>
              <a:defRPr/>
            </a:pPr>
            <a:endParaRPr lang="ru-RU" altLang="ru-RU" sz="600" dirty="0">
              <a:latin typeface="Arial" charset="0"/>
              <a:cs typeface="Arial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E968E8D-6D94-4884-90EA-7ED605FFFB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390773"/>
              </p:ext>
            </p:extLst>
          </p:nvPr>
        </p:nvGraphicFramePr>
        <p:xfrm>
          <a:off x="160775" y="766763"/>
          <a:ext cx="11704443" cy="4287916"/>
        </p:xfrm>
        <a:graphic>
          <a:graphicData uri="http://schemas.openxmlformats.org/drawingml/2006/table">
            <a:tbl>
              <a:tblPr/>
              <a:tblGrid>
                <a:gridCol w="899595">
                  <a:extLst>
                    <a:ext uri="{9D8B030D-6E8A-4147-A177-3AD203B41FA5}">
                      <a16:colId xmlns:a16="http://schemas.microsoft.com/office/drawing/2014/main" val="3399328027"/>
                    </a:ext>
                  </a:extLst>
                </a:gridCol>
                <a:gridCol w="4242358">
                  <a:extLst>
                    <a:ext uri="{9D8B030D-6E8A-4147-A177-3AD203B41FA5}">
                      <a16:colId xmlns:a16="http://schemas.microsoft.com/office/drawing/2014/main" val="2447091144"/>
                    </a:ext>
                  </a:extLst>
                </a:gridCol>
                <a:gridCol w="1312498">
                  <a:extLst>
                    <a:ext uri="{9D8B030D-6E8A-4147-A177-3AD203B41FA5}">
                      <a16:colId xmlns:a16="http://schemas.microsoft.com/office/drawing/2014/main" val="3907895220"/>
                    </a:ext>
                  </a:extLst>
                </a:gridCol>
                <a:gridCol w="1312498">
                  <a:extLst>
                    <a:ext uri="{9D8B030D-6E8A-4147-A177-3AD203B41FA5}">
                      <a16:colId xmlns:a16="http://schemas.microsoft.com/office/drawing/2014/main" val="3748356640"/>
                    </a:ext>
                  </a:extLst>
                </a:gridCol>
                <a:gridCol w="1312498">
                  <a:extLst>
                    <a:ext uri="{9D8B030D-6E8A-4147-A177-3AD203B41FA5}">
                      <a16:colId xmlns:a16="http://schemas.microsoft.com/office/drawing/2014/main" val="2900925211"/>
                    </a:ext>
                  </a:extLst>
                </a:gridCol>
                <a:gridCol w="1312498">
                  <a:extLst>
                    <a:ext uri="{9D8B030D-6E8A-4147-A177-3AD203B41FA5}">
                      <a16:colId xmlns:a16="http://schemas.microsoft.com/office/drawing/2014/main" val="101880250"/>
                    </a:ext>
                  </a:extLst>
                </a:gridCol>
                <a:gridCol w="1312498">
                  <a:extLst>
                    <a:ext uri="{9D8B030D-6E8A-4147-A177-3AD203B41FA5}">
                      <a16:colId xmlns:a16="http://schemas.microsoft.com/office/drawing/2014/main" val="759894009"/>
                    </a:ext>
                  </a:extLst>
                </a:gridCol>
              </a:tblGrid>
              <a:tr h="25339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За 9 мес. 2025г.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За 9 мес. 2026г.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за 9 мес. 26г. /факту за 9 мес. 25г.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4503666"/>
                  </a:ext>
                </a:extLst>
              </a:tr>
              <a:tr h="1404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826347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ROACE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962302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margin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999634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1 946,83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2 799,32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3293,84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4 110,05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93306"/>
                  </a:ext>
                </a:extLst>
              </a:tr>
              <a:tr h="267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 от реализации продукции и оказания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1 944,92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2 642,73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1 839,62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2 072,75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053268"/>
                  </a:ext>
                </a:extLst>
              </a:tr>
              <a:tr h="2840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конторскому обслуживанию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583,81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612,36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409103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обслуживанию ИТ инфраструктуры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1 357,08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2 023,52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1240,1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325452"/>
                  </a:ext>
                </a:extLst>
              </a:tr>
              <a:tr h="267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 аренде автотранспорта - микроавтобус без водителя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938403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Доходы от финансирования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5128670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доходы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5162204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всего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1 792,92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2 398,06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1 006,95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1 378,89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903560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Себестоимость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1 443,12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1 837,35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1 212,1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1 646,1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805684"/>
                  </a:ext>
                </a:extLst>
              </a:tr>
              <a:tr h="267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реализацию продукции и оказание услуг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178718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Общие и административные 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301,99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417,21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229,51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07150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на финансирование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143,50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798999"/>
                  </a:ext>
                </a:extLst>
              </a:tr>
              <a:tr h="267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Прочие расходы от неосновной деятельности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65632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Валовая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501,80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805,38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627,5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214088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Операционная прибыль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388,17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398,01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228261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314,01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571,71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542,13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418,02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09857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по КПН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-34,67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841235"/>
                  </a:ext>
                </a:extLst>
              </a:tr>
              <a:tr h="140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284,78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406,72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854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3899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352" y="71438"/>
            <a:ext cx="8980086" cy="649287"/>
          </a:xfrm>
          <a:ln w="222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Анализ руководством компании финансового состояния и результатов деятельности (MD&amp;A) 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12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AEC13-CA28-4A4B-A372-873D0AFB313E}" type="slidenum">
              <a:rPr lang="ru-RU" altLang="ru-RU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192088" y="677863"/>
            <a:ext cx="11880850" cy="42862"/>
          </a:xfrm>
          <a:prstGeom prst="line">
            <a:avLst/>
          </a:prstGeom>
          <a:ln w="2222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397510" y="-4929"/>
            <a:ext cx="1747162" cy="5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D:\работа\фриланс\Samruk Energy\Презентация\logo ES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115888"/>
            <a:ext cx="1150937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3C625CB-8586-4552-A2F9-68068AB69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35284"/>
              </p:ext>
            </p:extLst>
          </p:nvPr>
        </p:nvGraphicFramePr>
        <p:xfrm>
          <a:off x="335774" y="863517"/>
          <a:ext cx="11495440" cy="3255076"/>
        </p:xfrm>
        <a:graphic>
          <a:graphicData uri="http://schemas.openxmlformats.org/drawingml/2006/table">
            <a:tbl>
              <a:tblPr/>
              <a:tblGrid>
                <a:gridCol w="1289061">
                  <a:extLst>
                    <a:ext uri="{9D8B030D-6E8A-4147-A177-3AD203B41FA5}">
                      <a16:colId xmlns:a16="http://schemas.microsoft.com/office/drawing/2014/main" val="3613750186"/>
                    </a:ext>
                  </a:extLst>
                </a:gridCol>
                <a:gridCol w="3761074">
                  <a:extLst>
                    <a:ext uri="{9D8B030D-6E8A-4147-A177-3AD203B41FA5}">
                      <a16:colId xmlns:a16="http://schemas.microsoft.com/office/drawing/2014/main" val="2390293801"/>
                    </a:ext>
                  </a:extLst>
                </a:gridCol>
                <a:gridCol w="1289061">
                  <a:extLst>
                    <a:ext uri="{9D8B030D-6E8A-4147-A177-3AD203B41FA5}">
                      <a16:colId xmlns:a16="http://schemas.microsoft.com/office/drawing/2014/main" val="4108280656"/>
                    </a:ext>
                  </a:extLst>
                </a:gridCol>
                <a:gridCol w="1289061">
                  <a:extLst>
                    <a:ext uri="{9D8B030D-6E8A-4147-A177-3AD203B41FA5}">
                      <a16:colId xmlns:a16="http://schemas.microsoft.com/office/drawing/2014/main" val="1909545642"/>
                    </a:ext>
                  </a:extLst>
                </a:gridCol>
                <a:gridCol w="1289061">
                  <a:extLst>
                    <a:ext uri="{9D8B030D-6E8A-4147-A177-3AD203B41FA5}">
                      <a16:colId xmlns:a16="http://schemas.microsoft.com/office/drawing/2014/main" val="3308379498"/>
                    </a:ext>
                  </a:extLst>
                </a:gridCol>
                <a:gridCol w="1289061">
                  <a:extLst>
                    <a:ext uri="{9D8B030D-6E8A-4147-A177-3AD203B41FA5}">
                      <a16:colId xmlns:a16="http://schemas.microsoft.com/office/drawing/2014/main" val="3138868727"/>
                    </a:ext>
                  </a:extLst>
                </a:gridCol>
                <a:gridCol w="1289061">
                  <a:extLst>
                    <a:ext uri="{9D8B030D-6E8A-4147-A177-3AD203B41FA5}">
                      <a16:colId xmlns:a16="http://schemas.microsoft.com/office/drawing/2014/main" val="4170310567"/>
                    </a:ext>
                  </a:extLst>
                </a:gridCol>
              </a:tblGrid>
              <a:tr h="84815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№ п/п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За 9 месяцев 2025г.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За 9 месяцев 2026г.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факт 9 мес. 26г. /факту 9 мес. 25г.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973447"/>
                  </a:ext>
                </a:extLst>
              </a:tr>
              <a:tr h="2608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Факт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36472"/>
                  </a:ext>
                </a:extLst>
              </a:tr>
              <a:tr h="3082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Активы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1 435,38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2 473,31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1 596,66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3 401,03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972066"/>
                  </a:ext>
                </a:extLst>
              </a:tr>
              <a:tr h="3082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327,49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617,27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497,80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748,37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304899"/>
                  </a:ext>
                </a:extLst>
              </a:tr>
              <a:tr h="3082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Обязательства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1 107,89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1 856,04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1 098,86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2 652,66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052892"/>
                  </a:ext>
                </a:extLst>
              </a:tr>
              <a:tr h="3082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EBITDA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314,01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571,71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542,13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418,02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403713"/>
                  </a:ext>
                </a:extLst>
              </a:tr>
              <a:tr h="3082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Тек. ликвидность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066480"/>
                  </a:ext>
                </a:extLst>
              </a:tr>
              <a:tr h="604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Рентабельность деятельности (итоговая прибыль на расходы)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676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1126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579</Words>
  <Application>Microsoft Office PowerPoint</Application>
  <PresentationFormat>Широкоэкранный</PresentationFormat>
  <Paragraphs>219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 2</vt:lpstr>
      <vt:lpstr>Тема Office</vt:lpstr>
      <vt:lpstr>Отчет руководства о результатах финансово-хозяйственной деятельности  (MD&amp;A) и исполнении ключевых КПД</vt:lpstr>
      <vt:lpstr>Анализ руководством компании финансового состояния и результатов деятельности (MD&amp;A)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руководства о результатах финансово-хозяйственной деятельности  (MD&amp;A) и исполнении ключевых КПД</dc:title>
  <dc:creator>Мансуров Жанат</dc:creator>
  <cp:lastModifiedBy>Курманбаева Миргуль Абухановна</cp:lastModifiedBy>
  <cp:revision>25</cp:revision>
  <cp:lastPrinted>2026-10-28T05:58:51Z</cp:lastPrinted>
  <dcterms:created xsi:type="dcterms:W3CDTF">2023-05-26T04:15:47Z</dcterms:created>
  <dcterms:modified xsi:type="dcterms:W3CDTF">2026-10-28T07:28:14Z</dcterms:modified>
</cp:coreProperties>
</file>