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7" r:id="rId2"/>
    <p:sldId id="258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3" d="100"/>
          <a:sy n="103" d="100"/>
        </p:scale>
        <p:origin x="79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54E865-0E9E-4AC4-B9CD-B1D523942B31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9D908E-F9FD-482D-8137-3E241CB788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62830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dirty="0"/>
          </a:p>
        </p:txBody>
      </p:sp>
      <p:sp>
        <p:nvSpPr>
          <p:cNvPr id="614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860425" indent="-328613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323975" indent="-263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854200" indent="-263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384425" indent="-263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841625" indent="-2635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298825" indent="-2635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756025" indent="-2635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4213225" indent="-2635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9B16931-CB68-42FB-AD40-DBC484305B4A}" type="slidenum">
              <a:rPr lang="ru-RU" altLang="ru-RU" sz="1400" smtClean="0"/>
              <a:pPr>
                <a:spcBef>
                  <a:spcPct val="0"/>
                </a:spcBef>
              </a:pPr>
              <a:t>1</a:t>
            </a:fld>
            <a:endParaRPr lang="ru-RU" altLang="ru-RU" sz="1400"/>
          </a:p>
        </p:txBody>
      </p:sp>
    </p:spTree>
    <p:extLst>
      <p:ext uri="{BB962C8B-B14F-4D97-AF65-F5344CB8AC3E}">
        <p14:creationId xmlns:p14="http://schemas.microsoft.com/office/powerpoint/2010/main" val="37633635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/>
          </a:p>
        </p:txBody>
      </p:sp>
      <p:sp>
        <p:nvSpPr>
          <p:cNvPr id="614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860425" indent="-328613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323975" indent="-263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854200" indent="-263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384425" indent="-263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841625" indent="-2635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298825" indent="-2635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756025" indent="-2635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4213225" indent="-2635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9B16931-CB68-42FB-AD40-DBC484305B4A}" type="slidenum">
              <a:rPr lang="ru-RU" altLang="ru-RU" sz="1400" smtClean="0"/>
              <a:pPr>
                <a:spcBef>
                  <a:spcPct val="0"/>
                </a:spcBef>
              </a:pPr>
              <a:t>2</a:t>
            </a:fld>
            <a:endParaRPr lang="ru-RU" altLang="ru-RU" sz="1400"/>
          </a:p>
        </p:txBody>
      </p:sp>
    </p:spTree>
    <p:extLst>
      <p:ext uri="{BB962C8B-B14F-4D97-AF65-F5344CB8AC3E}">
        <p14:creationId xmlns:p14="http://schemas.microsoft.com/office/powerpoint/2010/main" val="36231950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5D92D-AFDE-489B-A4DD-E1E2D96A30FD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759C9-48FC-40BB-8119-51C1C7B5BF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35379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5D92D-AFDE-489B-A4DD-E1E2D96A30FD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759C9-48FC-40BB-8119-51C1C7B5BF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34697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5D92D-AFDE-489B-A4DD-E1E2D96A30FD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759C9-48FC-40BB-8119-51C1C7B5BF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13533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5D92D-AFDE-489B-A4DD-E1E2D96A30FD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759C9-48FC-40BB-8119-51C1C7B5BF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39518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5D92D-AFDE-489B-A4DD-E1E2D96A30FD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759C9-48FC-40BB-8119-51C1C7B5BF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85961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5D92D-AFDE-489B-A4DD-E1E2D96A30FD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759C9-48FC-40BB-8119-51C1C7B5BF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138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5D92D-AFDE-489B-A4DD-E1E2D96A30FD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759C9-48FC-40BB-8119-51C1C7B5BF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9777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5D92D-AFDE-489B-A4DD-E1E2D96A30FD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759C9-48FC-40BB-8119-51C1C7B5BF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47843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5D92D-AFDE-489B-A4DD-E1E2D96A30FD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759C9-48FC-40BB-8119-51C1C7B5BF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29736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5D92D-AFDE-489B-A4DD-E1E2D96A30FD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759C9-48FC-40BB-8119-51C1C7B5BF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18896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5D92D-AFDE-489B-A4DD-E1E2D96A30FD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759C9-48FC-40BB-8119-51C1C7B5BF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7141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C5D92D-AFDE-489B-A4DD-E1E2D96A30FD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3759C9-48FC-40BB-8119-51C1C7B5BF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2679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59352" y="71438"/>
            <a:ext cx="8980086" cy="649287"/>
          </a:xfrm>
          <a:ln w="22225"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>
            <a:noAutofit/>
          </a:bodyPr>
          <a:lstStyle/>
          <a:p>
            <a:pPr algn="ctr">
              <a:defRPr/>
            </a:pPr>
            <a:r>
              <a:rPr lang="ru-RU" altLang="ru-RU" sz="20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Отчет руководства о результатах финансово-хозяйственной деятельности  (MD&amp;A) и исполнении ключевых КПД</a:t>
            </a:r>
            <a:endParaRPr lang="ru-RU" sz="2000" b="1" dirty="0">
              <a:solidFill>
                <a:schemeClr val="accent1">
                  <a:lumMod val="75000"/>
                </a:schemeClr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5123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E31AEC13-CA28-4A4B-A372-873D0AFB313E}" type="slidenum">
              <a:rPr lang="ru-RU" altLang="ru-RU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</a:t>
            </a:fld>
            <a:endParaRPr lang="ru-RU" altLang="ru-RU" sz="1200">
              <a:solidFill>
                <a:srgbClr val="898989"/>
              </a:solidFill>
            </a:endParaRPr>
          </a:p>
        </p:txBody>
      </p:sp>
      <p:cxnSp>
        <p:nvCxnSpPr>
          <p:cNvPr id="5" name="Прямая соединительная линия 4"/>
          <p:cNvCxnSpPr>
            <a:cxnSpLocks/>
          </p:cNvCxnSpPr>
          <p:nvPr/>
        </p:nvCxnSpPr>
        <p:spPr>
          <a:xfrm flipV="1">
            <a:off x="192088" y="677863"/>
            <a:ext cx="11880850" cy="42862"/>
          </a:xfrm>
          <a:prstGeom prst="line">
            <a:avLst/>
          </a:prstGeom>
          <a:ln w="22225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Рисунок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397510" y="-4929"/>
            <a:ext cx="1747162" cy="54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270" name="TextBox 8"/>
          <p:cNvSpPr txBox="1">
            <a:spLocks noChangeArrowheads="1"/>
          </p:cNvSpPr>
          <p:nvPr/>
        </p:nvSpPr>
        <p:spPr bwMode="auto">
          <a:xfrm>
            <a:off x="10848181" y="415925"/>
            <a:ext cx="111601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1100" b="1" dirty="0">
                <a:latin typeface="+mj-lt"/>
              </a:rPr>
              <a:t>млн. тенге</a:t>
            </a:r>
          </a:p>
        </p:txBody>
      </p:sp>
      <p:pic>
        <p:nvPicPr>
          <p:cNvPr id="10" name="Picture 2" descr="D:\работа\фриланс\Samruk Energy\Презентация\logo ESC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088" y="115888"/>
            <a:ext cx="1150937" cy="515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Текст 2">
            <a:extLst>
              <a:ext uri="{FF2B5EF4-FFF2-40B4-BE49-F238E27FC236}">
                <a16:creationId xmlns:a16="http://schemas.microsoft.com/office/drawing/2014/main" id="{C025C2A1-3313-42D3-90BD-9C0A3C91FEFA}"/>
              </a:ext>
            </a:extLst>
          </p:cNvPr>
          <p:cNvSpPr txBox="1">
            <a:spLocks/>
          </p:cNvSpPr>
          <p:nvPr/>
        </p:nvSpPr>
        <p:spPr bwMode="auto">
          <a:xfrm>
            <a:off x="184944" y="4984368"/>
            <a:ext cx="11822112" cy="180219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342900" indent="-34290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742950" indent="-3429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342900" lvl="2" algn="just">
              <a:spcBef>
                <a:spcPts val="300"/>
              </a:spcBef>
              <a:spcAft>
                <a:spcPts val="300"/>
              </a:spcAft>
              <a:buSzPct val="90000"/>
              <a:buFont typeface="Wingdings 2" pitchFamily="18" charset="2"/>
              <a:buChar char=""/>
              <a:defRPr/>
            </a:pPr>
            <a:r>
              <a:rPr lang="ru-RU" altLang="ru-RU" sz="1000" dirty="0">
                <a:solidFill>
                  <a:srgbClr val="002060"/>
                </a:solidFill>
                <a:latin typeface="Arial" charset="0"/>
                <a:cs typeface="Arial" charset="0"/>
              </a:rPr>
              <a:t>Доходы от реализации продукции за </a:t>
            </a:r>
            <a:r>
              <a:rPr lang="en-US" altLang="ru-RU" sz="1000" dirty="0">
                <a:solidFill>
                  <a:srgbClr val="002060"/>
                </a:solidFill>
                <a:latin typeface="Arial" charset="0"/>
                <a:cs typeface="Arial" charset="0"/>
              </a:rPr>
              <a:t>1 </a:t>
            </a:r>
            <a:r>
              <a:rPr lang="ru-RU" altLang="ru-RU" sz="1000" dirty="0">
                <a:solidFill>
                  <a:srgbClr val="002060"/>
                </a:solidFill>
                <a:latin typeface="Arial" charset="0"/>
                <a:cs typeface="Arial" charset="0"/>
              </a:rPr>
              <a:t>полугодие 2026 года составили 1 344,40 млн. тенге, что выше аналогичного прошлого года за счет увеличения стоимости услуг на индекс инфляции, а также заключения новых доходных договоров с ТОО «</a:t>
            </a:r>
            <a:r>
              <a:rPr lang="ru-RU" altLang="ru-RU" sz="1000" dirty="0" err="1">
                <a:solidFill>
                  <a:srgbClr val="002060"/>
                </a:solidFill>
                <a:latin typeface="Arial" charset="0"/>
                <a:cs typeface="Arial" charset="0"/>
              </a:rPr>
              <a:t>Кокшетауская</a:t>
            </a:r>
            <a:r>
              <a:rPr lang="ru-RU" altLang="ru-RU" sz="1000" dirty="0">
                <a:solidFill>
                  <a:srgbClr val="002060"/>
                </a:solidFill>
                <a:latin typeface="Arial" charset="0"/>
                <a:cs typeface="Arial" charset="0"/>
              </a:rPr>
              <a:t> ТЭЦ», ТОО «</a:t>
            </a:r>
            <a:r>
              <a:rPr lang="ru-RU" altLang="ru-RU" sz="1000" dirty="0" err="1">
                <a:solidFill>
                  <a:srgbClr val="002060"/>
                </a:solidFill>
                <a:latin typeface="Arial" charset="0"/>
                <a:cs typeface="Arial" charset="0"/>
              </a:rPr>
              <a:t>Өскемен</a:t>
            </a:r>
            <a:r>
              <a:rPr lang="ru-RU" altLang="ru-RU" sz="1000" dirty="0">
                <a:solidFill>
                  <a:srgbClr val="002060"/>
                </a:solidFill>
                <a:latin typeface="Arial" charset="0"/>
                <a:cs typeface="Arial" charset="0"/>
              </a:rPr>
              <a:t> Энерго», ТОО «Семей Энерго». </a:t>
            </a:r>
          </a:p>
          <a:p>
            <a:pPr marL="342900" lvl="2" algn="just">
              <a:spcBef>
                <a:spcPts val="300"/>
              </a:spcBef>
              <a:spcAft>
                <a:spcPts val="300"/>
              </a:spcAft>
              <a:buSzPct val="90000"/>
              <a:buFont typeface="Wingdings 2" pitchFamily="18" charset="2"/>
              <a:buChar char=""/>
              <a:defRPr/>
            </a:pPr>
            <a:r>
              <a:rPr lang="ru-RU" altLang="ru-RU" sz="1000" dirty="0">
                <a:solidFill>
                  <a:srgbClr val="002060"/>
                </a:solidFill>
                <a:latin typeface="Arial" charset="0"/>
                <a:cs typeface="Arial" charset="0"/>
              </a:rPr>
              <a:t>Доходы от финансирования за 1 полугодие 2026 года составили  1,94  млн. тенге, где  отражены доходы по вознаграждениям по депозитам от размещенных вкладов в банках второго уровня. </a:t>
            </a:r>
          </a:p>
          <a:p>
            <a:pPr marL="342900" lvl="2" algn="just">
              <a:spcBef>
                <a:spcPts val="300"/>
              </a:spcBef>
              <a:spcAft>
                <a:spcPts val="300"/>
              </a:spcAft>
              <a:buSzPct val="90000"/>
              <a:buFont typeface="Wingdings 2" pitchFamily="18" charset="2"/>
              <a:buChar char=""/>
              <a:defRPr/>
            </a:pPr>
            <a:r>
              <a:rPr lang="ru-RU" altLang="ru-RU" sz="1000" dirty="0">
                <a:solidFill>
                  <a:srgbClr val="002060"/>
                </a:solidFill>
                <a:latin typeface="Arial" charset="0"/>
                <a:cs typeface="Arial" charset="0"/>
              </a:rPr>
              <a:t>Себестоимость за </a:t>
            </a:r>
            <a:r>
              <a:rPr lang="en-US" altLang="ru-RU" sz="1000" dirty="0">
                <a:solidFill>
                  <a:srgbClr val="002060"/>
                </a:solidFill>
                <a:latin typeface="Arial" charset="0"/>
                <a:cs typeface="Arial" charset="0"/>
              </a:rPr>
              <a:t>1 </a:t>
            </a:r>
            <a:r>
              <a:rPr lang="ru-RU" altLang="ru-RU" sz="1000" dirty="0">
                <a:solidFill>
                  <a:srgbClr val="002060"/>
                </a:solidFill>
                <a:latin typeface="Arial" charset="0"/>
                <a:cs typeface="Arial" charset="0"/>
              </a:rPr>
              <a:t>полугодие 2026 года составила 1 050,59 млн. тенге за счет увеличение должностных окладов на 10,0% и увеличения амортизационных отчислений в связи вводом в эксплуатацию новых ИТ-проектов: СУИП, ПАК2.  </a:t>
            </a:r>
          </a:p>
          <a:p>
            <a:pPr marL="342900" lvl="2" algn="just">
              <a:spcBef>
                <a:spcPts val="300"/>
              </a:spcBef>
              <a:spcAft>
                <a:spcPts val="300"/>
              </a:spcAft>
              <a:buSzPct val="90000"/>
              <a:buFont typeface="Wingdings 2" pitchFamily="18" charset="2"/>
              <a:buChar char=""/>
              <a:defRPr/>
            </a:pPr>
            <a:r>
              <a:rPr lang="ru-RU" altLang="ru-RU" sz="1000" dirty="0">
                <a:solidFill>
                  <a:srgbClr val="002060"/>
                </a:solidFill>
                <a:latin typeface="Arial" charset="0"/>
                <a:cs typeface="Arial" charset="0"/>
              </a:rPr>
              <a:t>Общие и админ. расходы за 1 полугодие 2026 года составили 187,75 млн. тенге за счет увеличение должностных окладов АУП на 10,0%.</a:t>
            </a:r>
          </a:p>
          <a:p>
            <a:pPr marL="342900" lvl="2" algn="just">
              <a:spcBef>
                <a:spcPts val="300"/>
              </a:spcBef>
              <a:spcAft>
                <a:spcPts val="300"/>
              </a:spcAft>
              <a:buSzPct val="90000"/>
              <a:buFont typeface="Wingdings 2" pitchFamily="18" charset="2"/>
              <a:buChar char=""/>
              <a:defRPr/>
            </a:pPr>
            <a:r>
              <a:rPr lang="en-US" altLang="ru-RU" sz="1000" dirty="0">
                <a:solidFill>
                  <a:srgbClr val="002060"/>
                </a:solidFill>
                <a:latin typeface="Arial" charset="0"/>
                <a:cs typeface="Arial" charset="0"/>
              </a:rPr>
              <a:t>EBITDA </a:t>
            </a:r>
            <a:r>
              <a:rPr lang="ru-RU" altLang="ru-RU" sz="1000" dirty="0">
                <a:solidFill>
                  <a:srgbClr val="002060"/>
                </a:solidFill>
                <a:latin typeface="Arial" charset="0"/>
                <a:cs typeface="Arial" charset="0"/>
              </a:rPr>
              <a:t>за 1 полугодие 2026 года составила 292,13 млн. тенге. </a:t>
            </a:r>
          </a:p>
          <a:p>
            <a:pPr marL="342900" lvl="2" algn="just">
              <a:spcBef>
                <a:spcPts val="300"/>
              </a:spcBef>
              <a:spcAft>
                <a:spcPts val="300"/>
              </a:spcAft>
              <a:buSzPct val="90000"/>
              <a:buFont typeface="Wingdings 2" pitchFamily="18" charset="2"/>
              <a:buChar char=""/>
              <a:defRPr/>
            </a:pPr>
            <a:r>
              <a:rPr lang="ru-RU" altLang="ru-RU" sz="1000" dirty="0">
                <a:solidFill>
                  <a:srgbClr val="002060"/>
                </a:solidFill>
                <a:latin typeface="Arial" charset="0"/>
                <a:cs typeface="Arial" charset="0"/>
              </a:rPr>
              <a:t>Итоговая прибыль за 1 полугодие 2026 года составила 3,60 млн. тенге. </a:t>
            </a:r>
          </a:p>
          <a:p>
            <a:pPr marL="342900" lvl="2" algn="just">
              <a:spcBef>
                <a:spcPts val="300"/>
              </a:spcBef>
              <a:spcAft>
                <a:spcPts val="300"/>
              </a:spcAft>
              <a:buSzPct val="90000"/>
              <a:buFont typeface="Wingdings 2" pitchFamily="18" charset="2"/>
              <a:buChar char=""/>
              <a:defRPr/>
            </a:pPr>
            <a:endParaRPr lang="ru-RU" altLang="ru-RU" sz="1000" dirty="0">
              <a:solidFill>
                <a:srgbClr val="002060"/>
              </a:solidFill>
              <a:latin typeface="Arial" charset="0"/>
              <a:cs typeface="Arial" charset="0"/>
            </a:endParaRPr>
          </a:p>
          <a:p>
            <a:pPr marL="342900" lvl="2" algn="just">
              <a:spcBef>
                <a:spcPts val="300"/>
              </a:spcBef>
              <a:spcAft>
                <a:spcPts val="300"/>
              </a:spcAft>
              <a:buSzPct val="90000"/>
              <a:buFont typeface="Wingdings 2" pitchFamily="18" charset="2"/>
              <a:buChar char=""/>
              <a:defRPr/>
            </a:pPr>
            <a:endParaRPr lang="ru-RU" altLang="ru-RU" sz="900" dirty="0">
              <a:latin typeface="Arial" charset="0"/>
              <a:cs typeface="Arial" charset="0"/>
            </a:endParaRPr>
          </a:p>
          <a:p>
            <a:pPr lvl="2" algn="just">
              <a:spcBef>
                <a:spcPts val="300"/>
              </a:spcBef>
              <a:spcAft>
                <a:spcPts val="300"/>
              </a:spcAft>
              <a:buSzPct val="90000"/>
              <a:buFont typeface="Wingdings 2" pitchFamily="18" charset="2"/>
              <a:buChar char=""/>
              <a:defRPr/>
            </a:pPr>
            <a:endParaRPr lang="ru-RU" altLang="ru-RU" sz="600" dirty="0">
              <a:latin typeface="Arial" charset="0"/>
              <a:cs typeface="Arial" charset="0"/>
            </a:endParaRPr>
          </a:p>
          <a:p>
            <a:pPr lvl="2" algn="just">
              <a:spcBef>
                <a:spcPts val="300"/>
              </a:spcBef>
              <a:spcAft>
                <a:spcPts val="300"/>
              </a:spcAft>
              <a:buSzPct val="90000"/>
              <a:buFont typeface="Wingdings 2" pitchFamily="18" charset="2"/>
              <a:buChar char=""/>
              <a:defRPr/>
            </a:pPr>
            <a:endParaRPr lang="ru-RU" altLang="ru-RU" sz="600" dirty="0">
              <a:latin typeface="Arial" charset="0"/>
              <a:cs typeface="Arial" charset="0"/>
            </a:endParaRPr>
          </a:p>
          <a:p>
            <a:pPr lvl="2" algn="just">
              <a:spcBef>
                <a:spcPts val="300"/>
              </a:spcBef>
              <a:spcAft>
                <a:spcPts val="300"/>
              </a:spcAft>
              <a:buSzPct val="90000"/>
              <a:buFont typeface="Wingdings 2" pitchFamily="18" charset="2"/>
              <a:buChar char=""/>
              <a:defRPr/>
            </a:pPr>
            <a:endParaRPr lang="ru-RU" altLang="ru-RU" sz="600" dirty="0">
              <a:latin typeface="Arial" charset="0"/>
              <a:cs typeface="Arial" charset="0"/>
            </a:endParaRPr>
          </a:p>
          <a:p>
            <a:pPr algn="just">
              <a:spcBef>
                <a:spcPts val="300"/>
              </a:spcBef>
              <a:spcAft>
                <a:spcPts val="300"/>
              </a:spcAft>
              <a:buSzPct val="90000"/>
              <a:buFont typeface="Wingdings 2" pitchFamily="18" charset="2"/>
              <a:buChar char=""/>
              <a:defRPr/>
            </a:pPr>
            <a:endParaRPr lang="ru-RU" altLang="ru-RU" sz="600" dirty="0">
              <a:latin typeface="Arial" charset="0"/>
              <a:cs typeface="Arial" charset="0"/>
            </a:endParaRP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5E968E8D-6D94-4884-90EA-7ED605FFFB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025297"/>
              </p:ext>
            </p:extLst>
          </p:nvPr>
        </p:nvGraphicFramePr>
        <p:xfrm>
          <a:off x="160775" y="766763"/>
          <a:ext cx="11704443" cy="4171497"/>
        </p:xfrm>
        <a:graphic>
          <a:graphicData uri="http://schemas.openxmlformats.org/drawingml/2006/table">
            <a:tbl>
              <a:tblPr/>
              <a:tblGrid>
                <a:gridCol w="899595">
                  <a:extLst>
                    <a:ext uri="{9D8B030D-6E8A-4147-A177-3AD203B41FA5}">
                      <a16:colId xmlns:a16="http://schemas.microsoft.com/office/drawing/2014/main" val="3399328027"/>
                    </a:ext>
                  </a:extLst>
                </a:gridCol>
                <a:gridCol w="4242358">
                  <a:extLst>
                    <a:ext uri="{9D8B030D-6E8A-4147-A177-3AD203B41FA5}">
                      <a16:colId xmlns:a16="http://schemas.microsoft.com/office/drawing/2014/main" val="2447091144"/>
                    </a:ext>
                  </a:extLst>
                </a:gridCol>
                <a:gridCol w="1312498">
                  <a:extLst>
                    <a:ext uri="{9D8B030D-6E8A-4147-A177-3AD203B41FA5}">
                      <a16:colId xmlns:a16="http://schemas.microsoft.com/office/drawing/2014/main" val="3907895220"/>
                    </a:ext>
                  </a:extLst>
                </a:gridCol>
                <a:gridCol w="1312498">
                  <a:extLst>
                    <a:ext uri="{9D8B030D-6E8A-4147-A177-3AD203B41FA5}">
                      <a16:colId xmlns:a16="http://schemas.microsoft.com/office/drawing/2014/main" val="3748356640"/>
                    </a:ext>
                  </a:extLst>
                </a:gridCol>
                <a:gridCol w="1312498">
                  <a:extLst>
                    <a:ext uri="{9D8B030D-6E8A-4147-A177-3AD203B41FA5}">
                      <a16:colId xmlns:a16="http://schemas.microsoft.com/office/drawing/2014/main" val="2900925211"/>
                    </a:ext>
                  </a:extLst>
                </a:gridCol>
                <a:gridCol w="1312498">
                  <a:extLst>
                    <a:ext uri="{9D8B030D-6E8A-4147-A177-3AD203B41FA5}">
                      <a16:colId xmlns:a16="http://schemas.microsoft.com/office/drawing/2014/main" val="101880250"/>
                    </a:ext>
                  </a:extLst>
                </a:gridCol>
                <a:gridCol w="1312498">
                  <a:extLst>
                    <a:ext uri="{9D8B030D-6E8A-4147-A177-3AD203B41FA5}">
                      <a16:colId xmlns:a16="http://schemas.microsoft.com/office/drawing/2014/main" val="759894009"/>
                    </a:ext>
                  </a:extLst>
                </a:gridCol>
              </a:tblGrid>
              <a:tr h="253393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№ п/п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Наименование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2024 г.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2025 г.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 полугодие 2025г.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 полугодие 2026г.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% факт 1 пол 26г. /факту 1 пол 25г.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4503666"/>
                  </a:ext>
                </a:extLst>
              </a:tr>
              <a:tr h="14040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Факт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Факт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Факт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Факт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4826347"/>
                  </a:ext>
                </a:extLst>
              </a:tr>
              <a:tr h="140404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1.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ROACE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9962302"/>
                  </a:ext>
                </a:extLst>
              </a:tr>
              <a:tr h="140404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2.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EBITDA margin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1999634"/>
                  </a:ext>
                </a:extLst>
              </a:tr>
              <a:tr h="140404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3.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Доходы всего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1 946,83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2 799,32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1 190,50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1 347,83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113%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293306"/>
                  </a:ext>
                </a:extLst>
              </a:tr>
              <a:tr h="267056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3.1.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Доход от реализации продукции и оказания услуг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1 944,92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2 642,73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1 188,86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1 344,40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113%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8053268"/>
                  </a:ext>
                </a:extLst>
              </a:tr>
              <a:tr h="140404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по конторскому обслуживанию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583,81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612,36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207,82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319,20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154%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5409103"/>
                  </a:ext>
                </a:extLst>
              </a:tr>
              <a:tr h="140404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по обслуживанию ИТ инфраструктуры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1 357,08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2 023,52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979,73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1 023,36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104%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7325452"/>
                  </a:ext>
                </a:extLst>
              </a:tr>
              <a:tr h="267056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по аренде автотранспорта - микроавтобус без водителя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4,04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6,85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1,31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1,85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1938403"/>
                  </a:ext>
                </a:extLst>
              </a:tr>
              <a:tr h="140404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3.2.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Доходы от финансирования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1,87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2,07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1,64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1,94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118%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5128670"/>
                  </a:ext>
                </a:extLst>
              </a:tr>
              <a:tr h="140404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3.3.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Прочие доходы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154,52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1,49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5162204"/>
                  </a:ext>
                </a:extLst>
              </a:tr>
              <a:tr h="140404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Расходы всего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1 792,92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2 398,06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1 006,95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1 378,89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137%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6903560"/>
                  </a:ext>
                </a:extLst>
              </a:tr>
              <a:tr h="140404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4.1.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Себестоимость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1 443,12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1 837,35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781,07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1 050,59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3805684"/>
                  </a:ext>
                </a:extLst>
              </a:tr>
              <a:tr h="267056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4.2.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Расходы на реализацию продукции и оказание услуг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3178718"/>
                  </a:ext>
                </a:extLst>
              </a:tr>
              <a:tr h="140404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4.3.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Общие и административные расходы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301,99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417,21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148,52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187,75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126%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707150"/>
                  </a:ext>
                </a:extLst>
              </a:tr>
              <a:tr h="140404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4.4.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Расходы на финансирование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47,81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143,50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77,36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140,55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182%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0798999"/>
                  </a:ext>
                </a:extLst>
              </a:tr>
              <a:tr h="267056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4.5.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Прочие расходы от неосновной деятельности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665632"/>
                  </a:ext>
                </a:extLst>
              </a:tr>
              <a:tr h="140404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Валовая прибыль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501,80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805,38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407,79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293,81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6214088"/>
                  </a:ext>
                </a:extLst>
              </a:tr>
              <a:tr h="140404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Операционная прибыль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199,81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388,17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259,27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106,06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0228261"/>
                  </a:ext>
                </a:extLst>
              </a:tr>
              <a:tr h="140404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EBITDA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314,01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571,71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356,90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292,13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909857"/>
                  </a:ext>
                </a:extLst>
              </a:tr>
              <a:tr h="140404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Расходы по КПН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49,56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116,48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18,25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-34,67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-190%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9841235"/>
                  </a:ext>
                </a:extLst>
              </a:tr>
              <a:tr h="140404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Итоговая прибыль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104,35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284,78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165,31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3,60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98542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38999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59352" y="71438"/>
            <a:ext cx="8980086" cy="649287"/>
          </a:xfrm>
          <a:ln w="22225"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>
            <a:noAutofit/>
          </a:bodyPr>
          <a:lstStyle/>
          <a:p>
            <a:pPr algn="ctr">
              <a:defRPr/>
            </a:pPr>
            <a:r>
              <a:rPr lang="ru-RU" altLang="ru-RU" sz="20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Анализ руководством компании финансового состояния и результатов деятельности (MD&amp;A) </a:t>
            </a:r>
            <a:endParaRPr lang="ru-RU" sz="2000" b="1" dirty="0">
              <a:solidFill>
                <a:schemeClr val="accent1">
                  <a:lumMod val="75000"/>
                </a:schemeClr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5123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E31AEC13-CA28-4A4B-A372-873D0AFB313E}" type="slidenum">
              <a:rPr lang="ru-RU" altLang="ru-RU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2</a:t>
            </a:fld>
            <a:endParaRPr lang="ru-RU" altLang="ru-RU" sz="1200">
              <a:solidFill>
                <a:srgbClr val="898989"/>
              </a:solidFill>
            </a:endParaRPr>
          </a:p>
        </p:txBody>
      </p:sp>
      <p:cxnSp>
        <p:nvCxnSpPr>
          <p:cNvPr id="5" name="Прямая соединительная линия 4"/>
          <p:cNvCxnSpPr>
            <a:cxnSpLocks/>
          </p:cNvCxnSpPr>
          <p:nvPr/>
        </p:nvCxnSpPr>
        <p:spPr>
          <a:xfrm flipV="1">
            <a:off x="192088" y="677863"/>
            <a:ext cx="11880850" cy="42862"/>
          </a:xfrm>
          <a:prstGeom prst="line">
            <a:avLst/>
          </a:prstGeom>
          <a:ln w="22225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Рисунок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397510" y="-4929"/>
            <a:ext cx="1747162" cy="54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2" descr="D:\работа\фриланс\Samruk Energy\Презентация\logo ESC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088" y="115888"/>
            <a:ext cx="1150937" cy="515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93C625CB-8586-4552-A2F9-68068AB695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4930506"/>
              </p:ext>
            </p:extLst>
          </p:nvPr>
        </p:nvGraphicFramePr>
        <p:xfrm>
          <a:off x="335774" y="863517"/>
          <a:ext cx="11495440" cy="3255076"/>
        </p:xfrm>
        <a:graphic>
          <a:graphicData uri="http://schemas.openxmlformats.org/drawingml/2006/table">
            <a:tbl>
              <a:tblPr/>
              <a:tblGrid>
                <a:gridCol w="1289061">
                  <a:extLst>
                    <a:ext uri="{9D8B030D-6E8A-4147-A177-3AD203B41FA5}">
                      <a16:colId xmlns:a16="http://schemas.microsoft.com/office/drawing/2014/main" val="3613750186"/>
                    </a:ext>
                  </a:extLst>
                </a:gridCol>
                <a:gridCol w="3761074">
                  <a:extLst>
                    <a:ext uri="{9D8B030D-6E8A-4147-A177-3AD203B41FA5}">
                      <a16:colId xmlns:a16="http://schemas.microsoft.com/office/drawing/2014/main" val="2390293801"/>
                    </a:ext>
                  </a:extLst>
                </a:gridCol>
                <a:gridCol w="1289061">
                  <a:extLst>
                    <a:ext uri="{9D8B030D-6E8A-4147-A177-3AD203B41FA5}">
                      <a16:colId xmlns:a16="http://schemas.microsoft.com/office/drawing/2014/main" val="4108280656"/>
                    </a:ext>
                  </a:extLst>
                </a:gridCol>
                <a:gridCol w="1289061">
                  <a:extLst>
                    <a:ext uri="{9D8B030D-6E8A-4147-A177-3AD203B41FA5}">
                      <a16:colId xmlns:a16="http://schemas.microsoft.com/office/drawing/2014/main" val="1909545642"/>
                    </a:ext>
                  </a:extLst>
                </a:gridCol>
                <a:gridCol w="1289061">
                  <a:extLst>
                    <a:ext uri="{9D8B030D-6E8A-4147-A177-3AD203B41FA5}">
                      <a16:colId xmlns:a16="http://schemas.microsoft.com/office/drawing/2014/main" val="3308379498"/>
                    </a:ext>
                  </a:extLst>
                </a:gridCol>
                <a:gridCol w="1289061">
                  <a:extLst>
                    <a:ext uri="{9D8B030D-6E8A-4147-A177-3AD203B41FA5}">
                      <a16:colId xmlns:a16="http://schemas.microsoft.com/office/drawing/2014/main" val="3138868727"/>
                    </a:ext>
                  </a:extLst>
                </a:gridCol>
                <a:gridCol w="1289061">
                  <a:extLst>
                    <a:ext uri="{9D8B030D-6E8A-4147-A177-3AD203B41FA5}">
                      <a16:colId xmlns:a16="http://schemas.microsoft.com/office/drawing/2014/main" val="4170310567"/>
                    </a:ext>
                  </a:extLst>
                </a:gridCol>
              </a:tblGrid>
              <a:tr h="848153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№ п/п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Наименование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2024 г.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2025 г.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 полугодие 2025г.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 полугодие 2026г.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% факт 1 пол 26г. /факту 1 пол 25г.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2973447"/>
                  </a:ext>
                </a:extLst>
              </a:tr>
              <a:tr h="26084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Факт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Факт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Факт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Факт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836472"/>
                  </a:ext>
                </a:extLst>
              </a:tr>
              <a:tr h="308276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1.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Активы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1 435,38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2 473,31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1 596,66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3 153,39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197%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0972066"/>
                  </a:ext>
                </a:extLst>
              </a:tr>
              <a:tr h="308276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2.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СК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327,49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617,27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497,80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717,77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144%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7304899"/>
                  </a:ext>
                </a:extLst>
              </a:tr>
              <a:tr h="308276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3.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Обязательства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1 107,89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1 856,04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1 098,86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2 435,62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222%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5052892"/>
                  </a:ext>
                </a:extLst>
              </a:tr>
              <a:tr h="308276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4.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EBITDA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314,01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571,71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356,90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292,13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5403713"/>
                  </a:ext>
                </a:extLst>
              </a:tr>
              <a:tr h="308276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5.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Тек. ликвидность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0,62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0,36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124%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2066480"/>
                  </a:ext>
                </a:extLst>
              </a:tr>
              <a:tr h="604694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6.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Рентабельность деятельности (итоговая прибыль на расходы)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5,82%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11,88%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16,42%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0,3%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66765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0311264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473</TotalTime>
  <Words>597</Words>
  <Application>Microsoft Office PowerPoint</Application>
  <PresentationFormat>Широкоэкранный</PresentationFormat>
  <Paragraphs>221</Paragraphs>
  <Slides>2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Wingdings 2</vt:lpstr>
      <vt:lpstr>Тема Office</vt:lpstr>
      <vt:lpstr>Отчет руководства о результатах финансово-хозяйственной деятельности  (MD&amp;A) и исполнении ключевых КПД</vt:lpstr>
      <vt:lpstr>Анализ руководством компании финансового состояния и результатов деятельности (MD&amp;A)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Отчет руководства о результатах финансово-хозяйственной деятельности  (MD&amp;A) и исполнении ключевых КПД</dc:title>
  <dc:creator>Мансуров Жанат</dc:creator>
  <cp:lastModifiedBy>Мансуров Жанат</cp:lastModifiedBy>
  <cp:revision>18</cp:revision>
  <dcterms:created xsi:type="dcterms:W3CDTF">2023-05-26T04:15:47Z</dcterms:created>
  <dcterms:modified xsi:type="dcterms:W3CDTF">2026-08-06T07:28:21Z</dcterms:modified>
</cp:coreProperties>
</file>