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4E865-0E9E-4AC4-B9CD-B1D523942B31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9D908E-F9FD-482D-8137-3E241CB78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283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60425" indent="-328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323975" indent="-263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54200" indent="-263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84425" indent="-263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416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988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560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132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9B16931-CB68-42FB-AD40-DBC484305B4A}" type="slidenum">
              <a:rPr lang="ru-RU" altLang="ru-RU" sz="1400" smtClean="0"/>
              <a:pPr>
                <a:spcBef>
                  <a:spcPct val="0"/>
                </a:spcBef>
              </a:pPr>
              <a:t>1</a:t>
            </a:fld>
            <a:endParaRPr lang="ru-RU" altLang="ru-RU" sz="1400"/>
          </a:p>
        </p:txBody>
      </p:sp>
    </p:spTree>
    <p:extLst>
      <p:ext uri="{BB962C8B-B14F-4D97-AF65-F5344CB8AC3E}">
        <p14:creationId xmlns:p14="http://schemas.microsoft.com/office/powerpoint/2010/main" val="3763363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60425" indent="-328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323975" indent="-263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54200" indent="-263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84425" indent="-263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416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988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560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132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9B16931-CB68-42FB-AD40-DBC484305B4A}" type="slidenum">
              <a:rPr lang="ru-RU" altLang="ru-RU" sz="1400" smtClean="0"/>
              <a:pPr>
                <a:spcBef>
                  <a:spcPct val="0"/>
                </a:spcBef>
              </a:pPr>
              <a:t>2</a:t>
            </a:fld>
            <a:endParaRPr lang="ru-RU" altLang="ru-RU" sz="1400"/>
          </a:p>
        </p:txBody>
      </p:sp>
    </p:spTree>
    <p:extLst>
      <p:ext uri="{BB962C8B-B14F-4D97-AF65-F5344CB8AC3E}">
        <p14:creationId xmlns:p14="http://schemas.microsoft.com/office/powerpoint/2010/main" val="3623195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537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46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353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5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596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38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77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784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973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89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714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5D92D-AFDE-489B-A4DD-E1E2D96A30F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6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9352" y="71438"/>
            <a:ext cx="8980086" cy="649287"/>
          </a:xfrm>
          <a:ln w="22225"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>
            <a:noAutofit/>
          </a:bodyPr>
          <a:lstStyle/>
          <a:p>
            <a:pPr algn="ctr">
              <a:defRPr/>
            </a:pPr>
            <a:r>
              <a:rPr lang="ru-RU" altLang="ru-RU" sz="20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Отчет руководства о результатах финансово-хозяйственной деятельности  (MD&amp;A) и исполнении ключевых КПД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123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1AEC13-CA28-4A4B-A372-873D0AFB313E}" type="slidenum">
              <a:rPr lang="ru-RU" altLang="ru-RU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cxnSp>
        <p:nvCxnSpPr>
          <p:cNvPr id="5" name="Прямая соединительная линия 4"/>
          <p:cNvCxnSpPr>
            <a:cxnSpLocks/>
          </p:cNvCxnSpPr>
          <p:nvPr/>
        </p:nvCxnSpPr>
        <p:spPr>
          <a:xfrm flipV="1">
            <a:off x="192088" y="677863"/>
            <a:ext cx="11880850" cy="42862"/>
          </a:xfrm>
          <a:prstGeom prst="line">
            <a:avLst/>
          </a:prstGeom>
          <a:ln w="2222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Рисунок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97510" y="-4929"/>
            <a:ext cx="1747162" cy="54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270" name="TextBox 8"/>
          <p:cNvSpPr txBox="1">
            <a:spLocks noChangeArrowheads="1"/>
          </p:cNvSpPr>
          <p:nvPr/>
        </p:nvSpPr>
        <p:spPr bwMode="auto">
          <a:xfrm>
            <a:off x="10883899" y="589756"/>
            <a:ext cx="1116013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100" b="1" dirty="0">
                <a:latin typeface="+mj-lt"/>
              </a:rPr>
              <a:t>млн. тенге</a:t>
            </a:r>
          </a:p>
        </p:txBody>
      </p:sp>
      <p:pic>
        <p:nvPicPr>
          <p:cNvPr id="10" name="Picture 2" descr="D:\работа\фриланс\Samruk Energy\Презентация\logo ESC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115888"/>
            <a:ext cx="1150937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Текст 2">
            <a:extLst>
              <a:ext uri="{FF2B5EF4-FFF2-40B4-BE49-F238E27FC236}">
                <a16:creationId xmlns:a16="http://schemas.microsoft.com/office/drawing/2014/main" id="{C025C2A1-3313-42D3-90BD-9C0A3C91FEFA}"/>
              </a:ext>
            </a:extLst>
          </p:cNvPr>
          <p:cNvSpPr txBox="1">
            <a:spLocks/>
          </p:cNvSpPr>
          <p:nvPr/>
        </p:nvSpPr>
        <p:spPr bwMode="auto">
          <a:xfrm>
            <a:off x="184944" y="4984368"/>
            <a:ext cx="11822112" cy="180219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342900" indent="-34290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742950" indent="-3429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Доходы от реализации продукции за </a:t>
            </a:r>
            <a:r>
              <a:rPr lang="en-US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1 </a:t>
            </a: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квартал 2026 года составили 619,41 млн. тенге, что выше аналогичного прошлого года за счет увеличения стоимости услуг на индекс инфляции, а также заключения новых доходных договоров с ТОО «</a:t>
            </a:r>
            <a:r>
              <a:rPr lang="ru-RU" altLang="ru-RU" sz="1000" dirty="0" err="1">
                <a:solidFill>
                  <a:srgbClr val="002060"/>
                </a:solidFill>
                <a:latin typeface="Arial" charset="0"/>
                <a:cs typeface="Arial" charset="0"/>
              </a:rPr>
              <a:t>Кокшетауская</a:t>
            </a: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 ТЭЦ», ТОО «</a:t>
            </a:r>
            <a:r>
              <a:rPr lang="ru-RU" altLang="ru-RU" sz="1000" dirty="0" err="1">
                <a:solidFill>
                  <a:srgbClr val="002060"/>
                </a:solidFill>
                <a:latin typeface="Arial" charset="0"/>
                <a:cs typeface="Arial" charset="0"/>
              </a:rPr>
              <a:t>Өскемен</a:t>
            </a: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 Энерго», ТОО «Семей Энерго». </a:t>
            </a:r>
          </a:p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Доходы от финансирования за 1 квартал 2026 года составили  1,53  млн. тенге, где  отражены доходы по вознаграждениям по депозитам от размещенных вкладов в банках второго уровня. </a:t>
            </a:r>
          </a:p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Себестоимость за </a:t>
            </a:r>
            <a:r>
              <a:rPr lang="en-US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1 </a:t>
            </a: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квартал 2026 года составила 491,86 млн. тенге за счет увеличение должностных окладов на 10,0% и увеличения амортизационных отчислений в связи вводом в эксплуатацию новых ИТ-проектов: СУИП, ПАК2.  </a:t>
            </a:r>
          </a:p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Общие и админ. расходы за 1 квартал 2026 года составили 95,79 млн. тенге за счет увеличение должностных окладов АУП на 10,0%.</a:t>
            </a:r>
          </a:p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r>
              <a:rPr lang="en-US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EBITDA </a:t>
            </a: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за 1 квартал 2026 года составила 136,12 млн. тенге. </a:t>
            </a:r>
          </a:p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Итоговая прибыль за 1 квартал 2026 года составила 0,73 млн. тенге</a:t>
            </a:r>
            <a:r>
              <a:rPr lang="ru-RU" altLang="ru-RU" sz="1000">
                <a:solidFill>
                  <a:srgbClr val="002060"/>
                </a:solidFill>
                <a:latin typeface="Arial" charset="0"/>
                <a:cs typeface="Arial" charset="0"/>
              </a:rPr>
              <a:t>. </a:t>
            </a:r>
            <a:endParaRPr lang="ru-RU" altLang="ru-RU" sz="1000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altLang="ru-RU" sz="1000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altLang="ru-RU" sz="900" dirty="0">
              <a:latin typeface="Arial" charset="0"/>
              <a:cs typeface="Arial" charset="0"/>
            </a:endParaRPr>
          </a:p>
          <a:p>
            <a:pPr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altLang="ru-RU" sz="600" dirty="0">
              <a:latin typeface="Arial" charset="0"/>
              <a:cs typeface="Arial" charset="0"/>
            </a:endParaRPr>
          </a:p>
          <a:p>
            <a:pPr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altLang="ru-RU" sz="600" dirty="0">
              <a:latin typeface="Arial" charset="0"/>
              <a:cs typeface="Arial" charset="0"/>
            </a:endParaRPr>
          </a:p>
          <a:p>
            <a:pPr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altLang="ru-RU" sz="600" dirty="0">
              <a:latin typeface="Arial" charset="0"/>
              <a:cs typeface="Arial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altLang="ru-RU" sz="600" dirty="0">
              <a:latin typeface="Arial" charset="0"/>
              <a:cs typeface="Arial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12064232-BA99-4676-A952-288FC1B9DB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201319"/>
              </p:ext>
            </p:extLst>
          </p:nvPr>
        </p:nvGraphicFramePr>
        <p:xfrm>
          <a:off x="184944" y="810483"/>
          <a:ext cx="11814969" cy="4065799"/>
        </p:xfrm>
        <a:graphic>
          <a:graphicData uri="http://schemas.openxmlformats.org/drawingml/2006/table">
            <a:tbl>
              <a:tblPr/>
              <a:tblGrid>
                <a:gridCol w="801174">
                  <a:extLst>
                    <a:ext uri="{9D8B030D-6E8A-4147-A177-3AD203B41FA5}">
                      <a16:colId xmlns:a16="http://schemas.microsoft.com/office/drawing/2014/main" val="4023634023"/>
                    </a:ext>
                  </a:extLst>
                </a:gridCol>
                <a:gridCol w="4389335">
                  <a:extLst>
                    <a:ext uri="{9D8B030D-6E8A-4147-A177-3AD203B41FA5}">
                      <a16:colId xmlns:a16="http://schemas.microsoft.com/office/drawing/2014/main" val="1268905195"/>
                    </a:ext>
                  </a:extLst>
                </a:gridCol>
                <a:gridCol w="1324892">
                  <a:extLst>
                    <a:ext uri="{9D8B030D-6E8A-4147-A177-3AD203B41FA5}">
                      <a16:colId xmlns:a16="http://schemas.microsoft.com/office/drawing/2014/main" val="2513180604"/>
                    </a:ext>
                  </a:extLst>
                </a:gridCol>
                <a:gridCol w="1324892">
                  <a:extLst>
                    <a:ext uri="{9D8B030D-6E8A-4147-A177-3AD203B41FA5}">
                      <a16:colId xmlns:a16="http://schemas.microsoft.com/office/drawing/2014/main" val="3738792004"/>
                    </a:ext>
                  </a:extLst>
                </a:gridCol>
                <a:gridCol w="1324892">
                  <a:extLst>
                    <a:ext uri="{9D8B030D-6E8A-4147-A177-3AD203B41FA5}">
                      <a16:colId xmlns:a16="http://schemas.microsoft.com/office/drawing/2014/main" val="4126388176"/>
                    </a:ext>
                  </a:extLst>
                </a:gridCol>
                <a:gridCol w="1324892">
                  <a:extLst>
                    <a:ext uri="{9D8B030D-6E8A-4147-A177-3AD203B41FA5}">
                      <a16:colId xmlns:a16="http://schemas.microsoft.com/office/drawing/2014/main" val="2119751153"/>
                    </a:ext>
                  </a:extLst>
                </a:gridCol>
                <a:gridCol w="1324892">
                  <a:extLst>
                    <a:ext uri="{9D8B030D-6E8A-4147-A177-3AD203B41FA5}">
                      <a16:colId xmlns:a16="http://schemas.microsoft.com/office/drawing/2014/main" val="3334326434"/>
                    </a:ext>
                  </a:extLst>
                </a:gridCol>
              </a:tblGrid>
              <a:tr h="23312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№ п/п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Наименование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 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2025 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 квартал 2025г.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 квартал 2026г.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факт 1 кв 26г. /факту 1 кв 25г.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8991816"/>
                  </a:ext>
                </a:extLst>
              </a:tr>
              <a:tr h="1291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Факт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Факт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Факт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Факт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1837641"/>
                  </a:ext>
                </a:extLst>
              </a:tr>
              <a:tr h="129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ROACE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2098355"/>
                  </a:ext>
                </a:extLst>
              </a:tr>
              <a:tr h="129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EBITDA margin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613751"/>
                  </a:ext>
                </a:extLst>
              </a:tr>
              <a:tr h="129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3.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Доходы всего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1 946,83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2 799,32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572,22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620,94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7889391"/>
                  </a:ext>
                </a:extLst>
              </a:tr>
              <a:tr h="24569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Доход от реализации продукции и оказания услуг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1 944,92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2 642,73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571,28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619,41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960997"/>
                  </a:ext>
                </a:extLst>
              </a:tr>
              <a:tr h="129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 конторскому обслуживанию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583,81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612,36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121,48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146,76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6312240"/>
                  </a:ext>
                </a:extLst>
              </a:tr>
              <a:tr h="129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 обслуживанию ИТ инфраструктуры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1 357,08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2 023,52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448,49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471,83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5546991"/>
                  </a:ext>
                </a:extLst>
              </a:tr>
              <a:tr h="24569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 аренде автотранспорта - микроавтобус без водителя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176273"/>
                  </a:ext>
                </a:extLst>
              </a:tr>
              <a:tr h="129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Доходы от финансирования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433126"/>
                  </a:ext>
                </a:extLst>
              </a:tr>
              <a:tr h="129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Прочие доходы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154,52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7966407"/>
                  </a:ext>
                </a:extLst>
              </a:tr>
              <a:tr h="129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Расходы всего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1 792,92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2 398,06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477,90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654,88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418890"/>
                  </a:ext>
                </a:extLst>
              </a:tr>
              <a:tr h="129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Себестоимость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1 443,12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1 837,35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371,04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491,86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1150436"/>
                  </a:ext>
                </a:extLst>
              </a:tr>
              <a:tr h="24569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Расходы на реализацию продукции и оказание услуг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674356"/>
                  </a:ext>
                </a:extLst>
              </a:tr>
              <a:tr h="129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Общие и административные расходы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301,99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417,21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95,79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7724104"/>
                  </a:ext>
                </a:extLst>
              </a:tr>
              <a:tr h="129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Расходы на финансирование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47,81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143,50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35,71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67,22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305438"/>
                  </a:ext>
                </a:extLst>
              </a:tr>
              <a:tr h="24569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Прочие расходы от неосновной деятельности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919202"/>
                  </a:ext>
                </a:extLst>
              </a:tr>
              <a:tr h="129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Валовая прибыль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501,80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805,38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200,24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127,55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844699"/>
                  </a:ext>
                </a:extLst>
              </a:tr>
              <a:tr h="129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Операционная прибыль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199,82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388,17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129,10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31,76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129900"/>
                  </a:ext>
                </a:extLst>
              </a:tr>
              <a:tr h="129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EBITDA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314,01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571,71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178,43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136,12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666829"/>
                  </a:ext>
                </a:extLst>
              </a:tr>
              <a:tr h="129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Расходы по КПН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49,56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116,48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-34,67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-287%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175466"/>
                  </a:ext>
                </a:extLst>
              </a:tr>
              <a:tr h="129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Итоговая прибыль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104,35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284,78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82,25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303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3899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9352" y="71438"/>
            <a:ext cx="8980086" cy="649287"/>
          </a:xfrm>
          <a:ln w="22225"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>
            <a:noAutofit/>
          </a:bodyPr>
          <a:lstStyle/>
          <a:p>
            <a:pPr algn="ctr">
              <a:defRPr/>
            </a:pPr>
            <a:r>
              <a:rPr lang="ru-RU" altLang="ru-RU" sz="20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Анализ руководством компании финансового состояния и результатов деятельности (MD&amp;A) 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123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1AEC13-CA28-4A4B-A372-873D0AFB313E}" type="slidenum">
              <a:rPr lang="ru-RU" altLang="ru-RU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cxnSp>
        <p:nvCxnSpPr>
          <p:cNvPr id="5" name="Прямая соединительная линия 4"/>
          <p:cNvCxnSpPr>
            <a:cxnSpLocks/>
          </p:cNvCxnSpPr>
          <p:nvPr/>
        </p:nvCxnSpPr>
        <p:spPr>
          <a:xfrm flipV="1">
            <a:off x="192088" y="677863"/>
            <a:ext cx="11880850" cy="42862"/>
          </a:xfrm>
          <a:prstGeom prst="line">
            <a:avLst/>
          </a:prstGeom>
          <a:ln w="2222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Рисунок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97510" y="-4929"/>
            <a:ext cx="1747162" cy="54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2" descr="D:\работа\фриланс\Samruk Energy\Презентация\logo ESC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115888"/>
            <a:ext cx="1150937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8AC0188-2E63-430B-8705-FABFCB695C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224230"/>
              </p:ext>
            </p:extLst>
          </p:nvPr>
        </p:nvGraphicFramePr>
        <p:xfrm>
          <a:off x="192088" y="1071217"/>
          <a:ext cx="11695113" cy="2839359"/>
        </p:xfrm>
        <a:graphic>
          <a:graphicData uri="http://schemas.openxmlformats.org/drawingml/2006/table">
            <a:tbl>
              <a:tblPr/>
              <a:tblGrid>
                <a:gridCol w="874712">
                  <a:extLst>
                    <a:ext uri="{9D8B030D-6E8A-4147-A177-3AD203B41FA5}">
                      <a16:colId xmlns:a16="http://schemas.microsoft.com/office/drawing/2014/main" val="1386411030"/>
                    </a:ext>
                  </a:extLst>
                </a:gridCol>
                <a:gridCol w="4263141">
                  <a:extLst>
                    <a:ext uri="{9D8B030D-6E8A-4147-A177-3AD203B41FA5}">
                      <a16:colId xmlns:a16="http://schemas.microsoft.com/office/drawing/2014/main" val="2511679911"/>
                    </a:ext>
                  </a:extLst>
                </a:gridCol>
                <a:gridCol w="1311452">
                  <a:extLst>
                    <a:ext uri="{9D8B030D-6E8A-4147-A177-3AD203B41FA5}">
                      <a16:colId xmlns:a16="http://schemas.microsoft.com/office/drawing/2014/main" val="940773815"/>
                    </a:ext>
                  </a:extLst>
                </a:gridCol>
                <a:gridCol w="1311452">
                  <a:extLst>
                    <a:ext uri="{9D8B030D-6E8A-4147-A177-3AD203B41FA5}">
                      <a16:colId xmlns:a16="http://schemas.microsoft.com/office/drawing/2014/main" val="1968392679"/>
                    </a:ext>
                  </a:extLst>
                </a:gridCol>
                <a:gridCol w="1311452">
                  <a:extLst>
                    <a:ext uri="{9D8B030D-6E8A-4147-A177-3AD203B41FA5}">
                      <a16:colId xmlns:a16="http://schemas.microsoft.com/office/drawing/2014/main" val="339850427"/>
                    </a:ext>
                  </a:extLst>
                </a:gridCol>
                <a:gridCol w="1311452">
                  <a:extLst>
                    <a:ext uri="{9D8B030D-6E8A-4147-A177-3AD203B41FA5}">
                      <a16:colId xmlns:a16="http://schemas.microsoft.com/office/drawing/2014/main" val="750232811"/>
                    </a:ext>
                  </a:extLst>
                </a:gridCol>
                <a:gridCol w="1311452">
                  <a:extLst>
                    <a:ext uri="{9D8B030D-6E8A-4147-A177-3AD203B41FA5}">
                      <a16:colId xmlns:a16="http://schemas.microsoft.com/office/drawing/2014/main" val="3479179729"/>
                    </a:ext>
                  </a:extLst>
                </a:gridCol>
              </a:tblGrid>
              <a:tr h="739832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№ п/п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Наименование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 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2025 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 квартал 2025г.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 квартал 2026г.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факт 1 кв 26г. /факту 1 кв 25г.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787137"/>
                  </a:ext>
                </a:extLst>
              </a:tr>
              <a:tr h="2275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Факт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Факт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Факт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Факт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9855594"/>
                  </a:ext>
                </a:extLst>
              </a:tr>
              <a:tr h="26890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Активы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1 435,38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2 473,31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1 691,18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2 668,25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632344"/>
                  </a:ext>
                </a:extLst>
              </a:tr>
              <a:tr h="26890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327,49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617,27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414,74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672,68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597659"/>
                  </a:ext>
                </a:extLst>
              </a:tr>
              <a:tr h="26890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Обязательства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1 107,89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1 856,04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1 276,44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1 995,56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733989"/>
                  </a:ext>
                </a:extLst>
              </a:tr>
              <a:tr h="26890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EBITDA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314,01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571,71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178,43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136,12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9702911"/>
                  </a:ext>
                </a:extLst>
              </a:tr>
              <a:tr h="26890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Тек. ликвидность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9350581"/>
                  </a:ext>
                </a:extLst>
              </a:tr>
              <a:tr h="52746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Рентабельность деятельности (итоговая прибыль на расходы)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17,21%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5212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31126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587</Words>
  <Application>Microsoft Office PowerPoint</Application>
  <PresentationFormat>Широкоэкранный</PresentationFormat>
  <Paragraphs>221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 2</vt:lpstr>
      <vt:lpstr>Тема Office</vt:lpstr>
      <vt:lpstr>Отчет руководства о результатах финансово-хозяйственной деятельности  (MD&amp;A) и исполнении ключевых КПД</vt:lpstr>
      <vt:lpstr>Анализ руководством компании финансового состояния и результатов деятельности (MD&amp;A)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руководства о результатах финансово-хозяйственной деятельности  (MD&amp;A) и исполнении ключевых КПД</dc:title>
  <dc:creator>Мансуров Жанат</dc:creator>
  <cp:lastModifiedBy>Мансуров Жанат</cp:lastModifiedBy>
  <cp:revision>16</cp:revision>
  <dcterms:created xsi:type="dcterms:W3CDTF">2023-05-26T04:15:47Z</dcterms:created>
  <dcterms:modified xsi:type="dcterms:W3CDTF">2026-04-17T08:00:18Z</dcterms:modified>
</cp:coreProperties>
</file>