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54E865-0E9E-4AC4-B9CD-B1D523942B31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9D908E-F9FD-482D-8137-3E241CB788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283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61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60425" indent="-3286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323975" indent="-263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854200" indent="-263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384425" indent="-263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41625" indent="-2635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298825" indent="-2635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56025" indent="-2635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13225" indent="-2635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9B16931-CB68-42FB-AD40-DBC484305B4A}" type="slidenum">
              <a:rPr lang="ru-RU" altLang="ru-RU" sz="1400" smtClean="0"/>
              <a:pPr>
                <a:spcBef>
                  <a:spcPct val="0"/>
                </a:spcBef>
              </a:pPr>
              <a:t>1</a:t>
            </a:fld>
            <a:endParaRPr lang="ru-RU" altLang="ru-RU" sz="1400"/>
          </a:p>
        </p:txBody>
      </p:sp>
    </p:spTree>
    <p:extLst>
      <p:ext uri="{BB962C8B-B14F-4D97-AF65-F5344CB8AC3E}">
        <p14:creationId xmlns:p14="http://schemas.microsoft.com/office/powerpoint/2010/main" val="37633635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61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860425" indent="-3286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323975" indent="-263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854200" indent="-263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384425" indent="-263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841625" indent="-2635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298825" indent="-2635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756025" indent="-2635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4213225" indent="-26352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9B16931-CB68-42FB-AD40-DBC484305B4A}" type="slidenum">
              <a:rPr lang="ru-RU" altLang="ru-RU" sz="1400" smtClean="0"/>
              <a:pPr>
                <a:spcBef>
                  <a:spcPct val="0"/>
                </a:spcBef>
              </a:pPr>
              <a:t>2</a:t>
            </a:fld>
            <a:endParaRPr lang="ru-RU" altLang="ru-RU" sz="1400"/>
          </a:p>
        </p:txBody>
      </p:sp>
    </p:spTree>
    <p:extLst>
      <p:ext uri="{BB962C8B-B14F-4D97-AF65-F5344CB8AC3E}">
        <p14:creationId xmlns:p14="http://schemas.microsoft.com/office/powerpoint/2010/main" val="36231950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5D92D-AFDE-489B-A4DD-E1E2D96A30FD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759C9-48FC-40BB-8119-51C1C7B5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537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5D92D-AFDE-489B-A4DD-E1E2D96A30FD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759C9-48FC-40BB-8119-51C1C7B5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469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5D92D-AFDE-489B-A4DD-E1E2D96A30FD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759C9-48FC-40BB-8119-51C1C7B5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353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5D92D-AFDE-489B-A4DD-E1E2D96A30FD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759C9-48FC-40BB-8119-51C1C7B5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3951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5D92D-AFDE-489B-A4DD-E1E2D96A30FD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759C9-48FC-40BB-8119-51C1C7B5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596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5D92D-AFDE-489B-A4DD-E1E2D96A30FD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759C9-48FC-40BB-8119-51C1C7B5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38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5D92D-AFDE-489B-A4DD-E1E2D96A30FD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759C9-48FC-40BB-8119-51C1C7B5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977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5D92D-AFDE-489B-A4DD-E1E2D96A30FD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759C9-48FC-40BB-8119-51C1C7B5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784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5D92D-AFDE-489B-A4DD-E1E2D96A30FD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759C9-48FC-40BB-8119-51C1C7B5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973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5D92D-AFDE-489B-A4DD-E1E2D96A30FD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759C9-48FC-40BB-8119-51C1C7B5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889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5D92D-AFDE-489B-A4DD-E1E2D96A30FD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759C9-48FC-40BB-8119-51C1C7B5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714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5D92D-AFDE-489B-A4DD-E1E2D96A30FD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3759C9-48FC-40BB-8119-51C1C7B5BF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267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9352" y="71438"/>
            <a:ext cx="8980086" cy="649287"/>
          </a:xfrm>
          <a:ln w="22225"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>
            <a:noAutofit/>
          </a:bodyPr>
          <a:lstStyle/>
          <a:p>
            <a:pPr algn="ctr">
              <a:defRPr/>
            </a:pPr>
            <a:r>
              <a:rPr lang="ru-RU" altLang="ru-RU" sz="20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Отчет руководства о результатах финансово-хозяйственной деятельности  (MD&amp;A) и исполнении ключевых КПД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5123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31AEC13-CA28-4A4B-A372-873D0AFB313E}" type="slidenum">
              <a:rPr lang="ru-RU" altLang="ru-RU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ru-RU" altLang="ru-RU" sz="1200">
              <a:solidFill>
                <a:srgbClr val="898989"/>
              </a:solidFill>
            </a:endParaRPr>
          </a:p>
        </p:txBody>
      </p:sp>
      <p:cxnSp>
        <p:nvCxnSpPr>
          <p:cNvPr id="5" name="Прямая соединительная линия 4"/>
          <p:cNvCxnSpPr>
            <a:cxnSpLocks/>
          </p:cNvCxnSpPr>
          <p:nvPr/>
        </p:nvCxnSpPr>
        <p:spPr>
          <a:xfrm flipV="1">
            <a:off x="192088" y="677863"/>
            <a:ext cx="11880850" cy="42862"/>
          </a:xfrm>
          <a:prstGeom prst="line">
            <a:avLst/>
          </a:prstGeom>
          <a:ln w="2222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Рисунок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397510" y="-4929"/>
            <a:ext cx="1747162" cy="54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270" name="TextBox 8"/>
          <p:cNvSpPr txBox="1">
            <a:spLocks noChangeArrowheads="1"/>
          </p:cNvSpPr>
          <p:nvPr/>
        </p:nvSpPr>
        <p:spPr bwMode="auto">
          <a:xfrm>
            <a:off x="10883899" y="589756"/>
            <a:ext cx="1116013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  <a:defRPr/>
            </a:pPr>
            <a:r>
              <a:rPr lang="ru-RU" altLang="ru-RU" sz="1100" b="1" dirty="0">
                <a:latin typeface="+mj-lt"/>
              </a:rPr>
              <a:t>млн. тенге</a:t>
            </a:r>
          </a:p>
        </p:txBody>
      </p:sp>
      <p:pic>
        <p:nvPicPr>
          <p:cNvPr id="10" name="Picture 2" descr="D:\работа\фриланс\Samruk Energy\Презентация\logo ESC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088" y="115888"/>
            <a:ext cx="1150937" cy="51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Текст 2">
            <a:extLst>
              <a:ext uri="{FF2B5EF4-FFF2-40B4-BE49-F238E27FC236}">
                <a16:creationId xmlns:a16="http://schemas.microsoft.com/office/drawing/2014/main" id="{C025C2A1-3313-42D3-90BD-9C0A3C91FEFA}"/>
              </a:ext>
            </a:extLst>
          </p:cNvPr>
          <p:cNvSpPr txBox="1">
            <a:spLocks/>
          </p:cNvSpPr>
          <p:nvPr/>
        </p:nvSpPr>
        <p:spPr bwMode="auto">
          <a:xfrm>
            <a:off x="184944" y="4984369"/>
            <a:ext cx="11822112" cy="1608521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342900" indent="-34290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742950" indent="-3429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342900" lvl="2" algn="just">
              <a:spcBef>
                <a:spcPts val="300"/>
              </a:spcBef>
              <a:spcAft>
                <a:spcPts val="300"/>
              </a:spcAft>
              <a:buSzPct val="90000"/>
              <a:buFont typeface="Wingdings 2" pitchFamily="18" charset="2"/>
              <a:buChar char=""/>
              <a:defRPr/>
            </a:pPr>
            <a:r>
              <a:rPr lang="ru-RU" altLang="ru-RU" sz="1000" dirty="0">
                <a:solidFill>
                  <a:srgbClr val="002060"/>
                </a:solidFill>
                <a:latin typeface="Arial" charset="0"/>
                <a:cs typeface="Arial" charset="0"/>
              </a:rPr>
              <a:t>Доходы от реализации продукции за 2025 год составили 2 642,73 млн. тенге, что выше аналогичного прошлого года за счет увеличения стоимости услуг, а также заключения новых доходных договоров.</a:t>
            </a:r>
          </a:p>
          <a:p>
            <a:pPr marL="342900" lvl="2" algn="just">
              <a:spcBef>
                <a:spcPts val="300"/>
              </a:spcBef>
              <a:spcAft>
                <a:spcPts val="300"/>
              </a:spcAft>
              <a:buSzPct val="90000"/>
              <a:buFont typeface="Wingdings 2" pitchFamily="18" charset="2"/>
              <a:buChar char=""/>
              <a:defRPr/>
            </a:pPr>
            <a:r>
              <a:rPr lang="ru-RU" altLang="ru-RU" sz="1000" dirty="0">
                <a:solidFill>
                  <a:srgbClr val="002060"/>
                </a:solidFill>
                <a:latin typeface="Arial" charset="0"/>
                <a:cs typeface="Arial" charset="0"/>
              </a:rPr>
              <a:t>Доходы от финансирования за  2025 год составили  2,07  млн. тенге, где  отражены доходы по вознаграждениям по депозитам от размещенных вкладов в банках второго уровня. </a:t>
            </a:r>
          </a:p>
          <a:p>
            <a:pPr marL="342900" lvl="2" algn="just">
              <a:spcBef>
                <a:spcPts val="300"/>
              </a:spcBef>
              <a:spcAft>
                <a:spcPts val="300"/>
              </a:spcAft>
              <a:buSzPct val="90000"/>
              <a:buFont typeface="Wingdings 2" pitchFamily="18" charset="2"/>
              <a:buChar char=""/>
              <a:defRPr/>
            </a:pPr>
            <a:r>
              <a:rPr lang="ru-RU" altLang="ru-RU" sz="1000" dirty="0">
                <a:solidFill>
                  <a:srgbClr val="002060"/>
                </a:solidFill>
                <a:latin typeface="Arial" charset="0"/>
                <a:cs typeface="Arial" charset="0"/>
              </a:rPr>
              <a:t>Себестоимость за 2025 год составила  1 837,35 млн. тенге за счет увеличение должностных окладов на 6,5% и роста услуги по гражданско-правовым договорам, а также увеличение аренды помещений.  </a:t>
            </a:r>
          </a:p>
          <a:p>
            <a:pPr marL="342900" lvl="2" algn="just">
              <a:spcBef>
                <a:spcPts val="300"/>
              </a:spcBef>
              <a:spcAft>
                <a:spcPts val="300"/>
              </a:spcAft>
              <a:buSzPct val="90000"/>
              <a:buFont typeface="Wingdings 2" pitchFamily="18" charset="2"/>
              <a:buChar char=""/>
              <a:defRPr/>
            </a:pPr>
            <a:r>
              <a:rPr lang="ru-RU" altLang="ru-RU" sz="1000" dirty="0">
                <a:solidFill>
                  <a:srgbClr val="002060"/>
                </a:solidFill>
                <a:latin typeface="Arial" charset="0"/>
                <a:cs typeface="Arial" charset="0"/>
              </a:rPr>
              <a:t>Общие и админ. расходы за 2025 год составили 417,21 млн. тенге за счет увеличение должностных окладов на 6,5%.</a:t>
            </a:r>
          </a:p>
          <a:p>
            <a:pPr marL="342900" lvl="2" algn="just">
              <a:spcBef>
                <a:spcPts val="300"/>
              </a:spcBef>
              <a:spcAft>
                <a:spcPts val="300"/>
              </a:spcAft>
              <a:buSzPct val="90000"/>
              <a:buFont typeface="Wingdings 2" pitchFamily="18" charset="2"/>
              <a:buChar char=""/>
              <a:defRPr/>
            </a:pPr>
            <a:r>
              <a:rPr lang="en-US" altLang="ru-RU" sz="1000" dirty="0">
                <a:solidFill>
                  <a:srgbClr val="002060"/>
                </a:solidFill>
                <a:latin typeface="Arial" charset="0"/>
                <a:cs typeface="Arial" charset="0"/>
              </a:rPr>
              <a:t>EBITDA </a:t>
            </a:r>
            <a:r>
              <a:rPr lang="ru-RU" altLang="ru-RU" sz="1000" dirty="0">
                <a:solidFill>
                  <a:srgbClr val="002060"/>
                </a:solidFill>
                <a:latin typeface="Arial" charset="0"/>
                <a:cs typeface="Arial" charset="0"/>
              </a:rPr>
              <a:t>за 2025 год составила 571,71 млн. тенге  за счет увеличения роста доходов. </a:t>
            </a:r>
          </a:p>
          <a:p>
            <a:pPr marL="342900" lvl="2" algn="just">
              <a:spcBef>
                <a:spcPts val="300"/>
              </a:spcBef>
              <a:spcAft>
                <a:spcPts val="300"/>
              </a:spcAft>
              <a:buSzPct val="90000"/>
              <a:buFont typeface="Wingdings 2" pitchFamily="18" charset="2"/>
              <a:buChar char=""/>
              <a:defRPr/>
            </a:pPr>
            <a:r>
              <a:rPr lang="ru-RU" altLang="ru-RU" sz="1000" dirty="0">
                <a:solidFill>
                  <a:srgbClr val="002060"/>
                </a:solidFill>
                <a:latin typeface="Arial" charset="0"/>
                <a:cs typeface="Arial" charset="0"/>
              </a:rPr>
              <a:t>Итоговая прибыль за  2025 год составила 284,78 млн. тенге связано с увеличением доходов и оптимизации расходов.</a:t>
            </a:r>
          </a:p>
          <a:p>
            <a:pPr marL="342900" lvl="2" algn="just">
              <a:spcBef>
                <a:spcPts val="300"/>
              </a:spcBef>
              <a:spcAft>
                <a:spcPts val="300"/>
              </a:spcAft>
              <a:buSzPct val="90000"/>
              <a:buFont typeface="Wingdings 2" pitchFamily="18" charset="2"/>
              <a:buChar char=""/>
              <a:defRPr/>
            </a:pPr>
            <a:endParaRPr lang="ru-RU" altLang="ru-RU" sz="900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marL="342900" lvl="2" algn="just">
              <a:spcBef>
                <a:spcPts val="300"/>
              </a:spcBef>
              <a:spcAft>
                <a:spcPts val="300"/>
              </a:spcAft>
              <a:buSzPct val="90000"/>
              <a:buFont typeface="Wingdings 2" pitchFamily="18" charset="2"/>
              <a:buChar char=""/>
              <a:defRPr/>
            </a:pPr>
            <a:endParaRPr lang="ru-RU" altLang="ru-RU" sz="900" dirty="0">
              <a:latin typeface="Arial" charset="0"/>
              <a:cs typeface="Arial" charset="0"/>
            </a:endParaRPr>
          </a:p>
          <a:p>
            <a:pPr lvl="2" algn="just">
              <a:spcBef>
                <a:spcPts val="300"/>
              </a:spcBef>
              <a:spcAft>
                <a:spcPts val="300"/>
              </a:spcAft>
              <a:buSzPct val="90000"/>
              <a:buFont typeface="Wingdings 2" pitchFamily="18" charset="2"/>
              <a:buChar char=""/>
              <a:defRPr/>
            </a:pPr>
            <a:endParaRPr lang="ru-RU" altLang="ru-RU" sz="600" dirty="0">
              <a:latin typeface="Arial" charset="0"/>
              <a:cs typeface="Arial" charset="0"/>
            </a:endParaRPr>
          </a:p>
          <a:p>
            <a:pPr lvl="2" algn="just">
              <a:spcBef>
                <a:spcPts val="300"/>
              </a:spcBef>
              <a:spcAft>
                <a:spcPts val="300"/>
              </a:spcAft>
              <a:buSzPct val="90000"/>
              <a:buFont typeface="Wingdings 2" pitchFamily="18" charset="2"/>
              <a:buChar char=""/>
              <a:defRPr/>
            </a:pPr>
            <a:endParaRPr lang="ru-RU" altLang="ru-RU" sz="600" dirty="0">
              <a:latin typeface="Arial" charset="0"/>
              <a:cs typeface="Arial" charset="0"/>
            </a:endParaRPr>
          </a:p>
          <a:p>
            <a:pPr lvl="2" algn="just">
              <a:spcBef>
                <a:spcPts val="300"/>
              </a:spcBef>
              <a:spcAft>
                <a:spcPts val="300"/>
              </a:spcAft>
              <a:buSzPct val="90000"/>
              <a:buFont typeface="Wingdings 2" pitchFamily="18" charset="2"/>
              <a:buChar char=""/>
              <a:defRPr/>
            </a:pPr>
            <a:endParaRPr lang="ru-RU" altLang="ru-RU" sz="600" dirty="0">
              <a:latin typeface="Arial" charset="0"/>
              <a:cs typeface="Arial" charset="0"/>
            </a:endParaRPr>
          </a:p>
          <a:p>
            <a:pPr algn="just">
              <a:spcBef>
                <a:spcPts val="300"/>
              </a:spcBef>
              <a:spcAft>
                <a:spcPts val="300"/>
              </a:spcAft>
              <a:buSzPct val="90000"/>
              <a:buFont typeface="Wingdings 2" pitchFamily="18" charset="2"/>
              <a:buChar char=""/>
              <a:defRPr/>
            </a:pPr>
            <a:endParaRPr lang="ru-RU" altLang="ru-RU" sz="600" dirty="0">
              <a:latin typeface="Arial" charset="0"/>
              <a:cs typeface="Arial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EDE16D3F-6F05-4A1A-BBE0-2207AE720E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5596264"/>
              </p:ext>
            </p:extLst>
          </p:nvPr>
        </p:nvGraphicFramePr>
        <p:xfrm>
          <a:off x="192088" y="890419"/>
          <a:ext cx="11807822" cy="4042295"/>
        </p:xfrm>
        <a:graphic>
          <a:graphicData uri="http://schemas.openxmlformats.org/drawingml/2006/table">
            <a:tbl>
              <a:tblPr/>
              <a:tblGrid>
                <a:gridCol w="1027112">
                  <a:extLst>
                    <a:ext uri="{9D8B030D-6E8A-4147-A177-3AD203B41FA5}">
                      <a16:colId xmlns:a16="http://schemas.microsoft.com/office/drawing/2014/main" val="3998647256"/>
                    </a:ext>
                  </a:extLst>
                </a:gridCol>
                <a:gridCol w="4474064">
                  <a:extLst>
                    <a:ext uri="{9D8B030D-6E8A-4147-A177-3AD203B41FA5}">
                      <a16:colId xmlns:a16="http://schemas.microsoft.com/office/drawing/2014/main" val="673431895"/>
                    </a:ext>
                  </a:extLst>
                </a:gridCol>
                <a:gridCol w="1508111">
                  <a:extLst>
                    <a:ext uri="{9D8B030D-6E8A-4147-A177-3AD203B41FA5}">
                      <a16:colId xmlns:a16="http://schemas.microsoft.com/office/drawing/2014/main" val="2231053727"/>
                    </a:ext>
                  </a:extLst>
                </a:gridCol>
                <a:gridCol w="1508111">
                  <a:extLst>
                    <a:ext uri="{9D8B030D-6E8A-4147-A177-3AD203B41FA5}">
                      <a16:colId xmlns:a16="http://schemas.microsoft.com/office/drawing/2014/main" val="293444069"/>
                    </a:ext>
                  </a:extLst>
                </a:gridCol>
                <a:gridCol w="1508111">
                  <a:extLst>
                    <a:ext uri="{9D8B030D-6E8A-4147-A177-3AD203B41FA5}">
                      <a16:colId xmlns:a16="http://schemas.microsoft.com/office/drawing/2014/main" val="122634942"/>
                    </a:ext>
                  </a:extLst>
                </a:gridCol>
                <a:gridCol w="1782313">
                  <a:extLst>
                    <a:ext uri="{9D8B030D-6E8A-4147-A177-3AD203B41FA5}">
                      <a16:colId xmlns:a16="http://schemas.microsoft.com/office/drawing/2014/main" val="1950753598"/>
                    </a:ext>
                  </a:extLst>
                </a:gridCol>
              </a:tblGrid>
              <a:tr h="201815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№ п/п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Наименование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2023 г.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2024г.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2025г.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 факт 2025г. /факту 2024г.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5627583"/>
                  </a:ext>
                </a:extLst>
              </a:tr>
              <a:tr h="15460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Факт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Факт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Факт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6875689"/>
                  </a:ext>
                </a:extLst>
              </a:tr>
              <a:tr h="15460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1.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ROACE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29,74%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27,23%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54,90%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201,64%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6914914"/>
                  </a:ext>
                </a:extLst>
              </a:tr>
              <a:tr h="15460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2.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EBITDA margin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9237782"/>
                  </a:ext>
                </a:extLst>
              </a:tr>
              <a:tr h="15460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3.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Доходы всего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1 597,36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1 946,83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2 799,32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0998973"/>
                  </a:ext>
                </a:extLst>
              </a:tr>
              <a:tr h="15460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Доход от реализации продукции и оказания услуг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1 595,03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1 944,92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2 642,73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030178"/>
                  </a:ext>
                </a:extLst>
              </a:tr>
              <a:tr h="15460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по конторскому обслуживанию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510,23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583,81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612,36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105%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9139220"/>
                  </a:ext>
                </a:extLst>
              </a:tr>
              <a:tr h="15460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по обслуживанию ИТ инфраструктуры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1 084,81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1 357,08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2 023,52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149%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591564"/>
                  </a:ext>
                </a:extLst>
              </a:tr>
              <a:tr h="15460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Аренда автотранспорта - микроавтобус без водителя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6,85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4325892"/>
                  </a:ext>
                </a:extLst>
              </a:tr>
              <a:tr h="15460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3.2.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Доходы от финансирования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1,87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636814"/>
                  </a:ext>
                </a:extLst>
              </a:tr>
              <a:tr h="15460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Прочие доходы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154,52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421148%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3484297"/>
                  </a:ext>
                </a:extLst>
              </a:tr>
              <a:tr h="15460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Расходы всего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1 470,10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1 792,92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2 398,06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6678605"/>
                  </a:ext>
                </a:extLst>
              </a:tr>
              <a:tr h="15460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Себестоимость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1 206,48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1 443,12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1 837,35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5551587"/>
                  </a:ext>
                </a:extLst>
              </a:tr>
              <a:tr h="15460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4.2.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Расходы на реализацию продукции и оказание услуг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4612204"/>
                  </a:ext>
                </a:extLst>
              </a:tr>
              <a:tr h="15460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4.3.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Общие и административные расходы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252,35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301,99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417,21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138%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9111651"/>
                  </a:ext>
                </a:extLst>
              </a:tr>
              <a:tr h="15460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4.4.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Расходы на финансирование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11,27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47,81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143,50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8576947"/>
                  </a:ext>
                </a:extLst>
              </a:tr>
              <a:tr h="15460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4.5.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Прочие расходы от неосновной деятельности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3347924"/>
                  </a:ext>
                </a:extLst>
              </a:tr>
              <a:tr h="15460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Валовая прибыль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388,56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501,80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805,38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6037481"/>
                  </a:ext>
                </a:extLst>
              </a:tr>
              <a:tr h="15460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Операционная прибыль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136,21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199,81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388,17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194%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8937182"/>
                  </a:ext>
                </a:extLst>
              </a:tr>
              <a:tr h="15460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EBITDA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209,27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314,01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571,71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6778859"/>
                  </a:ext>
                </a:extLst>
              </a:tr>
              <a:tr h="15460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Расходы по КПН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49,56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116,48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235%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6062262"/>
                  </a:ext>
                </a:extLst>
              </a:tr>
              <a:tr h="154604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Итоговая прибыль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102,04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104,35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284,78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273%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96476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3899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9352" y="71438"/>
            <a:ext cx="8980086" cy="649287"/>
          </a:xfrm>
          <a:ln w="22225"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>
            <a:noAutofit/>
          </a:bodyPr>
          <a:lstStyle/>
          <a:p>
            <a:pPr algn="ctr">
              <a:defRPr/>
            </a:pPr>
            <a:r>
              <a:rPr lang="ru-RU" altLang="ru-RU" sz="2000" b="1" dirty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ea typeface="+mj-ea"/>
                <a:cs typeface="Arial" pitchFamily="34" charset="0"/>
              </a:rPr>
              <a:t>Анализ руководством компании финансового состояния и результатов деятельности (MD&amp;A) </a:t>
            </a:r>
            <a:endParaRPr lang="ru-RU" sz="2000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5123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31AEC13-CA28-4A4B-A372-873D0AFB313E}" type="slidenum">
              <a:rPr lang="ru-RU" altLang="ru-RU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ru-RU" altLang="ru-RU" sz="1200">
              <a:solidFill>
                <a:srgbClr val="898989"/>
              </a:solidFill>
            </a:endParaRPr>
          </a:p>
        </p:txBody>
      </p:sp>
      <p:cxnSp>
        <p:nvCxnSpPr>
          <p:cNvPr id="5" name="Прямая соединительная линия 4"/>
          <p:cNvCxnSpPr>
            <a:cxnSpLocks/>
          </p:cNvCxnSpPr>
          <p:nvPr/>
        </p:nvCxnSpPr>
        <p:spPr>
          <a:xfrm flipV="1">
            <a:off x="192088" y="677863"/>
            <a:ext cx="11880850" cy="42862"/>
          </a:xfrm>
          <a:prstGeom prst="line">
            <a:avLst/>
          </a:prstGeom>
          <a:ln w="22225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Рисунок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397510" y="-4929"/>
            <a:ext cx="1747162" cy="54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Picture 2" descr="D:\работа\фриланс\Samruk Energy\Презентация\logo ESC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088" y="115888"/>
            <a:ext cx="1150937" cy="51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id="{82198034-9FEB-4DF8-A50C-400C66D496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4984582"/>
              </p:ext>
            </p:extLst>
          </p:nvPr>
        </p:nvGraphicFramePr>
        <p:xfrm>
          <a:off x="192088" y="1032015"/>
          <a:ext cx="11695114" cy="1709722"/>
        </p:xfrm>
        <a:graphic>
          <a:graphicData uri="http://schemas.openxmlformats.org/drawingml/2006/table">
            <a:tbl>
              <a:tblPr/>
              <a:tblGrid>
                <a:gridCol w="874712">
                  <a:extLst>
                    <a:ext uri="{9D8B030D-6E8A-4147-A177-3AD203B41FA5}">
                      <a16:colId xmlns:a16="http://schemas.microsoft.com/office/drawing/2014/main" val="2556943606"/>
                    </a:ext>
                  </a:extLst>
                </a:gridCol>
                <a:gridCol w="4573954">
                  <a:extLst>
                    <a:ext uri="{9D8B030D-6E8A-4147-A177-3AD203B41FA5}">
                      <a16:colId xmlns:a16="http://schemas.microsoft.com/office/drawing/2014/main" val="3013713886"/>
                    </a:ext>
                  </a:extLst>
                </a:gridCol>
                <a:gridCol w="1493716">
                  <a:extLst>
                    <a:ext uri="{9D8B030D-6E8A-4147-A177-3AD203B41FA5}">
                      <a16:colId xmlns:a16="http://schemas.microsoft.com/office/drawing/2014/main" val="1501286504"/>
                    </a:ext>
                  </a:extLst>
                </a:gridCol>
                <a:gridCol w="1493716">
                  <a:extLst>
                    <a:ext uri="{9D8B030D-6E8A-4147-A177-3AD203B41FA5}">
                      <a16:colId xmlns:a16="http://schemas.microsoft.com/office/drawing/2014/main" val="3833532576"/>
                    </a:ext>
                  </a:extLst>
                </a:gridCol>
                <a:gridCol w="1493716">
                  <a:extLst>
                    <a:ext uri="{9D8B030D-6E8A-4147-A177-3AD203B41FA5}">
                      <a16:colId xmlns:a16="http://schemas.microsoft.com/office/drawing/2014/main" val="3265961103"/>
                    </a:ext>
                  </a:extLst>
                </a:gridCol>
                <a:gridCol w="1765300">
                  <a:extLst>
                    <a:ext uri="{9D8B030D-6E8A-4147-A177-3AD203B41FA5}">
                      <a16:colId xmlns:a16="http://schemas.microsoft.com/office/drawing/2014/main" val="2269339286"/>
                    </a:ext>
                  </a:extLst>
                </a:gridCol>
              </a:tblGrid>
              <a:tr h="258903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№ п/п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Наименование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2023 г.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2024г.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2025г.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 факт 2025г. /факту 2024г.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3775470"/>
                  </a:ext>
                </a:extLst>
              </a:tr>
              <a:tr h="1808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Факт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Факт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Факт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F497D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3294260"/>
                  </a:ext>
                </a:extLst>
              </a:tr>
              <a:tr h="18088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Активы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449,28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1 435,38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2 473,31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172%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2385430"/>
                  </a:ext>
                </a:extLst>
              </a:tr>
              <a:tr h="18088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СК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209,49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327,49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617,27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188%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3353901"/>
                  </a:ext>
                </a:extLst>
              </a:tr>
              <a:tr h="18088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3.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Обязательства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239,80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1 107,89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1 856,04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168%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8865005"/>
                  </a:ext>
                </a:extLst>
              </a:tr>
              <a:tr h="18088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4.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EBITDA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209,27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314,01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571,71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182%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9056540"/>
                  </a:ext>
                </a:extLst>
              </a:tr>
              <a:tr h="18088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5.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Тек. ликвидность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0,62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79818243"/>
                  </a:ext>
                </a:extLst>
              </a:tr>
              <a:tr h="35353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6.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Рентабельность деятельности (итоговая прибыль на расходы)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5,19%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5,82%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11,88%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204%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8904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311264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3392</TotalTime>
  <Words>518</Words>
  <Application>Microsoft Office PowerPoint</Application>
  <PresentationFormat>Широкоэкранный</PresentationFormat>
  <Paragraphs>191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 2</vt:lpstr>
      <vt:lpstr>Тема Office</vt:lpstr>
      <vt:lpstr>Отчет руководства о результатах финансово-хозяйственной деятельности  (MD&amp;A) и исполнении ключевых КПД</vt:lpstr>
      <vt:lpstr>Анализ руководством компании финансового состояния и результатов деятельности (MD&amp;A)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руководства о результатах финансово-хозяйственной деятельности  (MD&amp;A) и исполнении ключевых КПД</dc:title>
  <dc:creator>Мансуров Жанат</dc:creator>
  <cp:lastModifiedBy>Мансуров Жанат</cp:lastModifiedBy>
  <cp:revision>21</cp:revision>
  <dcterms:created xsi:type="dcterms:W3CDTF">2023-05-26T04:15:47Z</dcterms:created>
  <dcterms:modified xsi:type="dcterms:W3CDTF">2026-02-27T06:19:49Z</dcterms:modified>
</cp:coreProperties>
</file>